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9" r:id="rId2"/>
    <p:sldId id="269" r:id="rId3"/>
    <p:sldId id="270" r:id="rId4"/>
    <p:sldId id="271" r:id="rId5"/>
    <p:sldId id="272" r:id="rId6"/>
    <p:sldId id="281" r:id="rId7"/>
    <p:sldId id="273" r:id="rId8"/>
    <p:sldId id="274" r:id="rId9"/>
    <p:sldId id="7129" r:id="rId10"/>
    <p:sldId id="275" r:id="rId11"/>
    <p:sldId id="7128" r:id="rId12"/>
    <p:sldId id="276" r:id="rId13"/>
    <p:sldId id="7127" r:id="rId14"/>
    <p:sldId id="7126" r:id="rId15"/>
    <p:sldId id="277" r:id="rId16"/>
    <p:sldId id="7125" r:id="rId17"/>
    <p:sldId id="285" r:id="rId18"/>
    <p:sldId id="7107" r:id="rId19"/>
    <p:sldId id="7121" r:id="rId20"/>
    <p:sldId id="278" r:id="rId21"/>
    <p:sldId id="282" r:id="rId22"/>
    <p:sldId id="283" r:id="rId23"/>
    <p:sldId id="7130" r:id="rId24"/>
    <p:sldId id="279" r:id="rId25"/>
    <p:sldId id="7122" r:id="rId26"/>
    <p:sldId id="7123" r:id="rId27"/>
    <p:sldId id="321" r:id="rId28"/>
    <p:sldId id="7124" r:id="rId29"/>
    <p:sldId id="280" r:id="rId30"/>
    <p:sldId id="28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FF"/>
    <a:srgbClr val="00FF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09" autoAdjust="0"/>
    <p:restoredTop sz="94694"/>
  </p:normalViewPr>
  <p:slideViewPr>
    <p:cSldViewPr snapToGrid="0" snapToObjects="1">
      <p:cViewPr varScale="1">
        <p:scale>
          <a:sx n="54" d="100"/>
          <a:sy n="54" d="100"/>
        </p:scale>
        <p:origin x="52" y="172"/>
      </p:cViewPr>
      <p:guideLst/>
    </p:cSldViewPr>
  </p:slideViewPr>
  <p:notesTextViewPr>
    <p:cViewPr>
      <p:scale>
        <a:sx n="70" d="100"/>
        <a:sy n="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6BC0E-3D9E-AD47-A71F-225F1F3A3655}" type="datetimeFigureOut">
              <a:rPr kumimoji="1" lang="zh-CN" altLang="en-US" smtClean="0"/>
              <a:t>2025/2/7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56B20-EAE6-AD49-B531-D228C4479B15}" type="slidenum">
              <a:rPr kumimoji="1" lang="zh-CN" altLang="en-US" smtClean="0"/>
              <a:t>‹#›</a:t>
            </a:fld>
            <a:endParaRPr kumimoji="1" lang="zh-CN" altLang="en-US"/>
          </a:p>
        </p:txBody>
      </p:sp>
    </p:spTree>
    <p:extLst>
      <p:ext uri="{BB962C8B-B14F-4D97-AF65-F5344CB8AC3E}">
        <p14:creationId xmlns:p14="http://schemas.microsoft.com/office/powerpoint/2010/main" val="45852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3FE80-F007-0549-B04E-00A7E591FA26}"/>
              </a:ext>
            </a:extLst>
          </p:cNvPr>
          <p:cNvSpPr>
            <a:spLocks noGrp="1"/>
          </p:cNvSpPr>
          <p:nvPr>
            <p:ph type="ctrTitle"/>
          </p:nvPr>
        </p:nvSpPr>
        <p:spPr>
          <a:xfrm>
            <a:off x="306410" y="2412476"/>
            <a:ext cx="6685280" cy="1881863"/>
          </a:xfrm>
        </p:spPr>
        <p:txBody>
          <a:bodyPr anchor="b"/>
          <a:lstStyle>
            <a:lvl1pPr algn="l">
              <a:defRPr sz="6000" b="1"/>
            </a:lvl1pPr>
          </a:lstStyle>
          <a:p>
            <a:r>
              <a:rPr kumimoji="1" lang="zh-CN" altLang="en-US" dirty="0"/>
              <a:t>单击此处编辑母版标题样式</a:t>
            </a:r>
          </a:p>
        </p:txBody>
      </p:sp>
      <p:pic>
        <p:nvPicPr>
          <p:cNvPr id="9" name="图片 8">
            <a:extLst>
              <a:ext uri="{FF2B5EF4-FFF2-40B4-BE49-F238E27FC236}">
                <a16:creationId xmlns:a16="http://schemas.microsoft.com/office/drawing/2014/main" id="{21A7B790-F972-BCB8-6F4A-CA14E6B6B278}"/>
              </a:ext>
            </a:extLst>
          </p:cNvPr>
          <p:cNvPicPr>
            <a:picLocks noChangeAspect="1"/>
          </p:cNvPicPr>
          <p:nvPr userDrawn="1"/>
        </p:nvPicPr>
        <p:blipFill>
          <a:blip r:embed="rId2"/>
          <a:srcRect/>
          <a:stretch/>
        </p:blipFill>
        <p:spPr>
          <a:xfrm>
            <a:off x="9358782" y="247539"/>
            <a:ext cx="2363414" cy="786586"/>
          </a:xfrm>
          <a:prstGeom prst="rect">
            <a:avLst/>
          </a:prstGeom>
        </p:spPr>
      </p:pic>
      <p:pic>
        <p:nvPicPr>
          <p:cNvPr id="10" name="图片 9">
            <a:extLst>
              <a:ext uri="{FF2B5EF4-FFF2-40B4-BE49-F238E27FC236}">
                <a16:creationId xmlns:a16="http://schemas.microsoft.com/office/drawing/2014/main" id="{DE51ED99-06D8-08E8-3419-762B0BE60368}"/>
              </a:ext>
            </a:extLst>
          </p:cNvPr>
          <p:cNvPicPr>
            <a:picLocks noChangeAspect="1"/>
          </p:cNvPicPr>
          <p:nvPr userDrawn="1"/>
        </p:nvPicPr>
        <p:blipFill>
          <a:blip r:embed="rId3"/>
          <a:stretch>
            <a:fillRect/>
          </a:stretch>
        </p:blipFill>
        <p:spPr>
          <a:xfrm>
            <a:off x="830316" y="1694325"/>
            <a:ext cx="5265683" cy="459095"/>
          </a:xfrm>
          <a:prstGeom prst="rect">
            <a:avLst/>
          </a:prstGeom>
        </p:spPr>
      </p:pic>
      <p:pic>
        <p:nvPicPr>
          <p:cNvPr id="11" name="图片 10" descr="卡通画&#10;&#10;描述已自动生成">
            <a:extLst>
              <a:ext uri="{FF2B5EF4-FFF2-40B4-BE49-F238E27FC236}">
                <a16:creationId xmlns:a16="http://schemas.microsoft.com/office/drawing/2014/main" id="{9E35002B-EC7A-FF51-E4D8-590DC6FFCFB2}"/>
              </a:ext>
            </a:extLst>
          </p:cNvPr>
          <p:cNvPicPr>
            <a:picLocks noChangeAspect="1"/>
          </p:cNvPicPr>
          <p:nvPr userDrawn="1"/>
        </p:nvPicPr>
        <p:blipFill>
          <a:blip r:embed="rId4"/>
          <a:stretch>
            <a:fillRect/>
          </a:stretch>
        </p:blipFill>
        <p:spPr>
          <a:xfrm>
            <a:off x="742512" y="380497"/>
            <a:ext cx="1422619" cy="171025"/>
          </a:xfrm>
          <a:prstGeom prst="rect">
            <a:avLst/>
          </a:prstGeom>
        </p:spPr>
      </p:pic>
      <p:pic>
        <p:nvPicPr>
          <p:cNvPr id="13" name="图片 12">
            <a:extLst>
              <a:ext uri="{FF2B5EF4-FFF2-40B4-BE49-F238E27FC236}">
                <a16:creationId xmlns:a16="http://schemas.microsoft.com/office/drawing/2014/main" id="{F51AF667-89E6-E14A-9C76-74C28E4E66AB}"/>
              </a:ext>
            </a:extLst>
          </p:cNvPr>
          <p:cNvPicPr>
            <a:picLocks noChangeAspect="1"/>
          </p:cNvPicPr>
          <p:nvPr userDrawn="1"/>
        </p:nvPicPr>
        <p:blipFill>
          <a:blip r:embed="rId5"/>
          <a:stretch>
            <a:fillRect/>
          </a:stretch>
        </p:blipFill>
        <p:spPr>
          <a:xfrm>
            <a:off x="9924612" y="6461479"/>
            <a:ext cx="1922736" cy="187515"/>
          </a:xfrm>
          <a:prstGeom prst="rect">
            <a:avLst/>
          </a:prstGeom>
        </p:spPr>
      </p:pic>
      <p:pic>
        <p:nvPicPr>
          <p:cNvPr id="15" name="图片 14" descr="图片包含 图形用户界面&#10;&#10;描述已自动生成">
            <a:extLst>
              <a:ext uri="{FF2B5EF4-FFF2-40B4-BE49-F238E27FC236}">
                <a16:creationId xmlns:a16="http://schemas.microsoft.com/office/drawing/2014/main" id="{AA8CC907-6ED5-A6B4-2DC4-967D4D127051}"/>
              </a:ext>
            </a:extLst>
          </p:cNvPr>
          <p:cNvPicPr>
            <a:picLocks noChangeAspect="1"/>
          </p:cNvPicPr>
          <p:nvPr userDrawn="1"/>
        </p:nvPicPr>
        <p:blipFill>
          <a:blip r:embed="rId6"/>
          <a:stretch>
            <a:fillRect/>
          </a:stretch>
        </p:blipFill>
        <p:spPr>
          <a:xfrm>
            <a:off x="6991690" y="1595438"/>
            <a:ext cx="4921033" cy="4066576"/>
          </a:xfrm>
          <a:prstGeom prst="rect">
            <a:avLst/>
          </a:prstGeom>
        </p:spPr>
      </p:pic>
    </p:spTree>
    <p:extLst>
      <p:ext uri="{BB962C8B-B14F-4D97-AF65-F5344CB8AC3E}">
        <p14:creationId xmlns:p14="http://schemas.microsoft.com/office/powerpoint/2010/main" val="1626323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0EF46-D5F3-264B-9C50-F96E90B5C48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61183B1-DAD1-A84F-8827-571999DD171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FDE549A-BDCA-3A41-8082-15AA423CA3B2}"/>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5" name="页脚占位符 4">
            <a:extLst>
              <a:ext uri="{FF2B5EF4-FFF2-40B4-BE49-F238E27FC236}">
                <a16:creationId xmlns:a16="http://schemas.microsoft.com/office/drawing/2014/main" id="{4310211C-0490-F047-8270-08CF89DE275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2AD1EB6-34D9-4B4E-882E-5AAF7EE8166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44509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6BD810C-2B70-AF46-960B-1C516278B1E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908CE3B-62EF-7B41-959B-1FFB10C08508}"/>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C6938F5-095D-2240-9CAF-9DB95F449649}"/>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5" name="页脚占位符 4">
            <a:extLst>
              <a:ext uri="{FF2B5EF4-FFF2-40B4-BE49-F238E27FC236}">
                <a16:creationId xmlns:a16="http://schemas.microsoft.com/office/drawing/2014/main" id="{4DF882B9-BA91-5A4A-AB28-538B73705E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A61C61-3E97-664C-9434-B8DDE84188D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2135126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118920804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381791312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4238600332"/>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8859" y="260687"/>
            <a:ext cx="10693100" cy="1001541"/>
          </a:xfrm>
        </p:spPr>
        <p:txBody>
          <a:bodyPr/>
          <a:lstStyle>
            <a:lvl1pPr algn="l">
              <a:defRPr sz="2667">
                <a:solidFill>
                  <a:schemeClr val="bg1"/>
                </a:solidFill>
                <a:latin typeface="+mj-ea"/>
                <a:ea typeface="+mj-ea"/>
              </a:defRPr>
            </a:lvl1pPr>
          </a:lstStyle>
          <a:p>
            <a:r>
              <a:rPr lang="zh-CN" altLang="en-US" dirty="0"/>
              <a:t>单击此处编辑母版标题样式</a:t>
            </a:r>
            <a:endParaRPr lang="en-US" dirty="0"/>
          </a:p>
        </p:txBody>
      </p:sp>
      <p:sp>
        <p:nvSpPr>
          <p:cNvPr id="10" name="文本占位符 9"/>
          <p:cNvSpPr>
            <a:spLocks noGrp="1"/>
          </p:cNvSpPr>
          <p:nvPr>
            <p:ph type="body" sz="quarter" idx="10"/>
          </p:nvPr>
        </p:nvSpPr>
        <p:spPr>
          <a:xfrm>
            <a:off x="342900" y="1581151"/>
            <a:ext cx="11506200" cy="4838700"/>
          </a:xfrm>
          <a:prstGeom prst="rect">
            <a:avLst/>
          </a:prstGeom>
        </p:spPr>
        <p:txBody>
          <a:bodyPr/>
          <a:lstStyle>
            <a:lvl1pPr>
              <a:lnSpc>
                <a:spcPct val="120000"/>
              </a:lnSpc>
              <a:defRPr sz="2133" b="1">
                <a:solidFill>
                  <a:schemeClr val="bg1"/>
                </a:solidFill>
                <a:latin typeface="+mn-ea"/>
                <a:ea typeface="+mn-ea"/>
              </a:defRPr>
            </a:lvl1pPr>
            <a:lvl2pPr marL="838179" indent="-380990">
              <a:lnSpc>
                <a:spcPct val="120000"/>
              </a:lnSpc>
              <a:buFont typeface="Arial" panose="020B0704020202090204" pitchFamily="34" charset="0"/>
              <a:buChar char="•"/>
              <a:defRPr sz="2133">
                <a:solidFill>
                  <a:schemeClr val="bg1"/>
                </a:solidFill>
                <a:latin typeface="+mn-ea"/>
                <a:ea typeface="+mn-ea"/>
              </a:defRPr>
            </a:lvl2pPr>
            <a:lvl3pPr marL="914377" indent="0">
              <a:lnSpc>
                <a:spcPct val="120000"/>
              </a:lnSpc>
              <a:buNone/>
              <a:defRPr sz="1867">
                <a:latin typeface="+mn-ea"/>
                <a:ea typeface="+mn-ea"/>
              </a:defRPr>
            </a:lvl3pPr>
            <a:lvl4pPr marL="1371566" indent="0">
              <a:buNone/>
              <a:defRPr/>
            </a:lvl4pPr>
          </a:lstStyle>
          <a:p>
            <a:pPr lvl="0"/>
            <a:r>
              <a:rPr lang="zh-CN" altLang="en-US" dirty="0"/>
              <a:t>单击此处编辑母版文本样式</a:t>
            </a:r>
          </a:p>
          <a:p>
            <a:pPr lvl="1"/>
            <a:r>
              <a:rPr lang="zh-CN" altLang="en-US" dirty="0"/>
              <a:t>二级</a:t>
            </a:r>
          </a:p>
          <a:p>
            <a:pPr lvl="1"/>
            <a:r>
              <a:rPr lang="zh-CN" altLang="en-US" dirty="0"/>
              <a:t>内容</a:t>
            </a:r>
            <a:endParaRPr lang="en-US" altLang="zh-CN" dirty="0"/>
          </a:p>
        </p:txBody>
      </p:sp>
      <p:sp>
        <p:nvSpPr>
          <p:cNvPr id="5" name="椭圆 4"/>
          <p:cNvSpPr/>
          <p:nvPr userDrawn="1"/>
        </p:nvSpPr>
        <p:spPr>
          <a:xfrm>
            <a:off x="313068" y="586914"/>
            <a:ext cx="336973" cy="336973"/>
          </a:xfrm>
          <a:prstGeom prst="ellipse">
            <a:avLst/>
          </a:prstGeom>
          <a:solidFill>
            <a:srgbClr val="279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
        <p:nvSpPr>
          <p:cNvPr id="6" name="椭圆 5"/>
          <p:cNvSpPr/>
          <p:nvPr userDrawn="1"/>
        </p:nvSpPr>
        <p:spPr>
          <a:xfrm>
            <a:off x="252041" y="586025"/>
            <a:ext cx="216848" cy="216848"/>
          </a:xfrm>
          <a:prstGeom prst="ellipse">
            <a:avLst/>
          </a:prstGeom>
          <a:solidFill>
            <a:srgbClr val="FFC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kumimoji="1" lang="zh-CN" altLang="en-US" sz="1800"/>
          </a:p>
        </p:txBody>
      </p:sp>
    </p:spTree>
    <p:extLst>
      <p:ext uri="{BB962C8B-B14F-4D97-AF65-F5344CB8AC3E}">
        <p14:creationId xmlns:p14="http://schemas.microsoft.com/office/powerpoint/2010/main" val="226794032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pic>
        <p:nvPicPr>
          <p:cNvPr id="17" name="牛客竞赛深色2副本.jpg" descr="牛客竞赛深色2副本.jpg">
            <a:extLst>
              <a:ext uri="{FF2B5EF4-FFF2-40B4-BE49-F238E27FC236}">
                <a16:creationId xmlns:a16="http://schemas.microsoft.com/office/drawing/2014/main" id="{09BCE62B-9B05-41E5-A3E6-FF424A0CD34B}"/>
              </a:ext>
            </a:extLst>
          </p:cNvPr>
          <p:cNvPicPr>
            <a:picLocks noChangeAspect="1"/>
          </p:cNvPicPr>
          <p:nvPr/>
        </p:nvPicPr>
        <p:blipFill>
          <a:blip r:embed="rId2"/>
          <a:stretch>
            <a:fillRect/>
          </a:stretch>
        </p:blipFill>
        <p:spPr>
          <a:xfrm>
            <a:off x="0" y="0"/>
            <a:ext cx="12192001" cy="6858000"/>
          </a:xfrm>
          <a:prstGeom prst="rect">
            <a:avLst/>
          </a:prstGeom>
          <a:ln w="12700">
            <a:miter lim="400000"/>
          </a:ln>
        </p:spPr>
      </p:pic>
      <p:sp>
        <p:nvSpPr>
          <p:cNvPr id="2" name="标题 1">
            <a:extLst>
              <a:ext uri="{FF2B5EF4-FFF2-40B4-BE49-F238E27FC236}">
                <a16:creationId xmlns:a16="http://schemas.microsoft.com/office/drawing/2014/main" id="{0CA2B5C5-733F-4024-AF8B-DD41349A47CC}"/>
              </a:ext>
            </a:extLst>
          </p:cNvPr>
          <p:cNvSpPr>
            <a:spLocks noGrp="1"/>
          </p:cNvSpPr>
          <p:nvPr>
            <p:ph type="ctrTitle"/>
          </p:nvPr>
        </p:nvSpPr>
        <p:spPr>
          <a:xfrm>
            <a:off x="657225" y="2260469"/>
            <a:ext cx="7441746" cy="1482791"/>
          </a:xfrm>
        </p:spPr>
        <p:txBody>
          <a:bodyPr anchor="b"/>
          <a:lstStyle>
            <a:lvl1pPr algn="l">
              <a:defRPr sz="6000">
                <a:solidFill>
                  <a:schemeClr val="bg1"/>
                </a:solidFill>
                <a:latin typeface="思源黑体 CN Medium" panose="020B0600000000000000" pitchFamily="34" charset="-122"/>
                <a:ea typeface="思源黑体 CN Medium" panose="020B0600000000000000" pitchFamily="34" charset="-122"/>
              </a:defRPr>
            </a:lvl1pPr>
          </a:lstStyle>
          <a:p>
            <a:r>
              <a:rPr lang="zh-CN" altLang="en-US"/>
              <a:t>单击此处编辑母版标题样式</a:t>
            </a:r>
            <a:endParaRPr lang="zh-CN" altLang="en-US" dirty="0"/>
          </a:p>
        </p:txBody>
      </p:sp>
      <p:sp>
        <p:nvSpPr>
          <p:cNvPr id="3" name="副标题 2">
            <a:extLst>
              <a:ext uri="{FF2B5EF4-FFF2-40B4-BE49-F238E27FC236}">
                <a16:creationId xmlns:a16="http://schemas.microsoft.com/office/drawing/2014/main" id="{C01F8E8E-F8FB-426C-81E1-09DB2765EC37}"/>
              </a:ext>
            </a:extLst>
          </p:cNvPr>
          <p:cNvSpPr>
            <a:spLocks noGrp="1"/>
          </p:cNvSpPr>
          <p:nvPr>
            <p:ph type="subTitle" idx="1"/>
          </p:nvPr>
        </p:nvSpPr>
        <p:spPr>
          <a:xfrm>
            <a:off x="657225" y="4287044"/>
            <a:ext cx="7543800" cy="715136"/>
          </a:xfrm>
        </p:spPr>
        <p:txBody>
          <a:bodyPr/>
          <a:lstStyle>
            <a:lvl1pPr marL="0" indent="0" algn="l">
              <a:buNone/>
              <a:defRPr sz="2400">
                <a:solidFill>
                  <a:schemeClr val="bg1"/>
                </a:solidFill>
                <a:latin typeface="思源黑体 CN Normal" panose="020B0400000000000000" pitchFamily="34" charset="-122"/>
                <a:ea typeface="思源黑体 CN Normal" panose="020B04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dirty="0"/>
          </a:p>
        </p:txBody>
      </p:sp>
      <p:sp>
        <p:nvSpPr>
          <p:cNvPr id="4" name="日期占位符 3">
            <a:extLst>
              <a:ext uri="{FF2B5EF4-FFF2-40B4-BE49-F238E27FC236}">
                <a16:creationId xmlns:a16="http://schemas.microsoft.com/office/drawing/2014/main" id="{89BA1D93-6797-4578-840E-B8ED2408095F}"/>
              </a:ext>
            </a:extLst>
          </p:cNvPr>
          <p:cNvSpPr>
            <a:spLocks noGrp="1"/>
          </p:cNvSpPr>
          <p:nvPr>
            <p:ph type="dt" sz="half" idx="10"/>
          </p:nvPr>
        </p:nvSpPr>
        <p:spPr/>
        <p:txBody>
          <a:bodyPr/>
          <a:lstStyle/>
          <a:p>
            <a:fld id="{E77137FB-8EFB-425C-BF19-4441AFDF8001}" type="datetimeFigureOut">
              <a:rPr lang="zh-CN" altLang="en-US" smtClean="0"/>
              <a:t>2025/2/7</a:t>
            </a:fld>
            <a:endParaRPr lang="zh-CN" altLang="en-US"/>
          </a:p>
        </p:txBody>
      </p:sp>
      <p:sp>
        <p:nvSpPr>
          <p:cNvPr id="5" name="页脚占位符 4">
            <a:extLst>
              <a:ext uri="{FF2B5EF4-FFF2-40B4-BE49-F238E27FC236}">
                <a16:creationId xmlns:a16="http://schemas.microsoft.com/office/drawing/2014/main" id="{E21A0003-802B-4FF4-9355-88AAB03D7D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1F4946-E4A1-444C-BF82-2E24D73C95D6}"/>
              </a:ext>
            </a:extLst>
          </p:cNvPr>
          <p:cNvSpPr>
            <a:spLocks noGrp="1"/>
          </p:cNvSpPr>
          <p:nvPr>
            <p:ph type="sldNum" sz="quarter" idx="12"/>
          </p:nvPr>
        </p:nvSpPr>
        <p:spPr/>
        <p:txBody>
          <a:bodyPr/>
          <a:lstStyle/>
          <a:p>
            <a:fld id="{D2D768CF-616C-4B2F-8AE5-B05BF9D8AECD}" type="slidenum">
              <a:rPr lang="zh-CN" altLang="en-US" smtClean="0"/>
              <a:t>‹#›</a:t>
            </a:fld>
            <a:endParaRPr lang="zh-CN" altLang="en-US"/>
          </a:p>
        </p:txBody>
      </p:sp>
      <p:pic>
        <p:nvPicPr>
          <p:cNvPr id="15" name="图像" descr="图像">
            <a:extLst>
              <a:ext uri="{FF2B5EF4-FFF2-40B4-BE49-F238E27FC236}">
                <a16:creationId xmlns:a16="http://schemas.microsoft.com/office/drawing/2014/main" id="{5D35F67D-A421-4638-BC20-025F4188045F}"/>
              </a:ext>
            </a:extLst>
          </p:cNvPr>
          <p:cNvPicPr>
            <a:picLocks noChangeAspect="1"/>
          </p:cNvPicPr>
          <p:nvPr/>
        </p:nvPicPr>
        <p:blipFill>
          <a:blip r:embed="rId3"/>
          <a:stretch>
            <a:fillRect/>
          </a:stretch>
        </p:blipFill>
        <p:spPr>
          <a:xfrm>
            <a:off x="549923" y="878164"/>
            <a:ext cx="1948154" cy="447400"/>
          </a:xfrm>
          <a:prstGeom prst="rect">
            <a:avLst/>
          </a:prstGeom>
          <a:ln w="12700">
            <a:miter lim="400000"/>
          </a:ln>
        </p:spPr>
      </p:pic>
      <p:pic>
        <p:nvPicPr>
          <p:cNvPr id="16" name="图像" descr="图像">
            <a:extLst>
              <a:ext uri="{FF2B5EF4-FFF2-40B4-BE49-F238E27FC236}">
                <a16:creationId xmlns:a16="http://schemas.microsoft.com/office/drawing/2014/main" id="{26E106F8-68FD-4249-9F7D-418384FBD2C2}"/>
              </a:ext>
            </a:extLst>
          </p:cNvPr>
          <p:cNvPicPr>
            <a:picLocks noChangeAspect="1"/>
          </p:cNvPicPr>
          <p:nvPr/>
        </p:nvPicPr>
        <p:blipFill>
          <a:blip r:embed="rId4">
            <a:alphaModFix amt="30348"/>
          </a:blip>
          <a:stretch>
            <a:fillRect/>
          </a:stretch>
        </p:blipFill>
        <p:spPr>
          <a:xfrm>
            <a:off x="7021913" y="800638"/>
            <a:ext cx="4843714" cy="1226534"/>
          </a:xfrm>
          <a:prstGeom prst="rect">
            <a:avLst/>
          </a:prstGeom>
          <a:ln w="12700">
            <a:miter lim="400000"/>
          </a:ln>
        </p:spPr>
      </p:pic>
    </p:spTree>
    <p:extLst>
      <p:ext uri="{BB962C8B-B14F-4D97-AF65-F5344CB8AC3E}">
        <p14:creationId xmlns:p14="http://schemas.microsoft.com/office/powerpoint/2010/main" val="360998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E75CE-1932-724E-80C0-FAEB33FBC82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F326339-EF9D-F445-B1D9-1E67239BB93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541A103-E975-7049-A021-7291CD8BEA2A}"/>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5" name="页脚占位符 4">
            <a:extLst>
              <a:ext uri="{FF2B5EF4-FFF2-40B4-BE49-F238E27FC236}">
                <a16:creationId xmlns:a16="http://schemas.microsoft.com/office/drawing/2014/main" id="{893A1269-8BA8-D746-98F9-CD6254EC9C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176056-4DA2-2E4F-A681-8AB016B22EAB}"/>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pic>
        <p:nvPicPr>
          <p:cNvPr id="8" name="图片 7" descr="图标&#10;&#10;描述已自动生成">
            <a:extLst>
              <a:ext uri="{FF2B5EF4-FFF2-40B4-BE49-F238E27FC236}">
                <a16:creationId xmlns:a16="http://schemas.microsoft.com/office/drawing/2014/main" id="{1110583F-9F3B-706C-B3C8-B065A90EFFD6}"/>
              </a:ext>
            </a:extLst>
          </p:cNvPr>
          <p:cNvPicPr>
            <a:picLocks noChangeAspect="1"/>
          </p:cNvPicPr>
          <p:nvPr userDrawn="1"/>
        </p:nvPicPr>
        <p:blipFill>
          <a:blip r:embed="rId2"/>
          <a:stretch>
            <a:fillRect/>
          </a:stretch>
        </p:blipFill>
        <p:spPr>
          <a:xfrm>
            <a:off x="169391" y="754856"/>
            <a:ext cx="546100" cy="546100"/>
          </a:xfrm>
          <a:prstGeom prst="rect">
            <a:avLst/>
          </a:prstGeom>
        </p:spPr>
      </p:pic>
    </p:spTree>
    <p:extLst>
      <p:ext uri="{BB962C8B-B14F-4D97-AF65-F5344CB8AC3E}">
        <p14:creationId xmlns:p14="http://schemas.microsoft.com/office/powerpoint/2010/main" val="204288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0E8CF-8957-BA41-93F5-A7432EB02DE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20FDA73-E3E1-7D4A-93DD-F795B97AB9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E005A51-588C-FD41-BE26-11B5455C9A7E}"/>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5" name="页脚占位符 4">
            <a:extLst>
              <a:ext uri="{FF2B5EF4-FFF2-40B4-BE49-F238E27FC236}">
                <a16:creationId xmlns:a16="http://schemas.microsoft.com/office/drawing/2014/main" id="{CF9D4BEC-04F2-0545-8673-9CABEEA41EA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131CA31-82E8-8D47-8E27-FB56D990351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92085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C3F3F6-92DC-F048-B129-77967C74126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9F13D74-A128-F246-A2C3-FA3BD5269CF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8EA059B-890E-A145-B88D-F6B9D124013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581BCB7-9F42-BF4C-BABD-5E56F2E83AFB}"/>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6" name="页脚占位符 5">
            <a:extLst>
              <a:ext uri="{FF2B5EF4-FFF2-40B4-BE49-F238E27FC236}">
                <a16:creationId xmlns:a16="http://schemas.microsoft.com/office/drawing/2014/main" id="{3C76A82C-851D-1B4B-A734-FD05DAF3BD9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C5B2885-4F24-D94A-8A97-391BC519903F}"/>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51960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19E4E-46B5-3B45-8DA4-D1D34B08E81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A1A9633-FA0D-B44B-A177-A2CBE220AE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9C6536C-6536-6040-9D60-F6D276B7001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3EBC514-62AE-0447-84DF-AB11DB2C4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1AF9E8A-0D96-3249-9355-ABF0602D656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1B85C5D-ADC9-0144-BE92-FDC35028660A}"/>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8" name="页脚占位符 7">
            <a:extLst>
              <a:ext uri="{FF2B5EF4-FFF2-40B4-BE49-F238E27FC236}">
                <a16:creationId xmlns:a16="http://schemas.microsoft.com/office/drawing/2014/main" id="{F5904610-EEE0-3A4C-A141-9856787E307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E5AE534-B270-E94E-ADC3-71B95CD01403}"/>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97290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6828D-C7FA-6D44-8091-37E86938744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B66CA88-8A7E-7049-9D5E-9418803FDA2D}"/>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4" name="页脚占位符 3">
            <a:extLst>
              <a:ext uri="{FF2B5EF4-FFF2-40B4-BE49-F238E27FC236}">
                <a16:creationId xmlns:a16="http://schemas.microsoft.com/office/drawing/2014/main" id="{610A43C4-786D-1041-B770-CB0B2C7953B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32B44DB-3556-7F47-A1AF-47FCEB74C1F4}"/>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883968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2A8D6D-9947-974A-96CE-1AB8A1A42EBD}"/>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3" name="页脚占位符 2">
            <a:extLst>
              <a:ext uri="{FF2B5EF4-FFF2-40B4-BE49-F238E27FC236}">
                <a16:creationId xmlns:a16="http://schemas.microsoft.com/office/drawing/2014/main" id="{301238C9-9B18-C54A-A670-4F1F89DB163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9D2E43D-2F7B-8442-BC3E-04F2BD555578}"/>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16198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0EE50-AA0C-1C4D-89F2-E5E7222C943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0EC1718-1B85-8C41-9056-80B26F8F1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1591A487-E135-3E40-82B2-2AB952CC0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CA29C69-81B1-B540-884E-55FB474B039E}"/>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6" name="页脚占位符 5">
            <a:extLst>
              <a:ext uri="{FF2B5EF4-FFF2-40B4-BE49-F238E27FC236}">
                <a16:creationId xmlns:a16="http://schemas.microsoft.com/office/drawing/2014/main" id="{374EFF6D-063D-2246-B9CE-EF8FABB47C5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C1A372-1EEA-3E43-8EFF-2D7EE85AB92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155903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9EC9B-407C-504F-BF6B-0D891151817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24DAF8F-1350-2342-BB8B-7FA3B67E6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F0B8C0-F262-A143-9821-1B46872BF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F5EFAE1-7081-3C48-9A37-AADA14DCE278}"/>
              </a:ext>
            </a:extLst>
          </p:cNvPr>
          <p:cNvSpPr>
            <a:spLocks noGrp="1"/>
          </p:cNvSpPr>
          <p:nvPr>
            <p:ph type="dt" sz="half" idx="10"/>
          </p:nvPr>
        </p:nvSpPr>
        <p:spPr/>
        <p:txBody>
          <a:bodyPr/>
          <a:lstStyle/>
          <a:p>
            <a:fld id="{272DEA61-FD7F-7E42-8996-47F2197A2754}" type="datetimeFigureOut">
              <a:rPr kumimoji="1" lang="zh-CN" altLang="en-US" smtClean="0"/>
              <a:t>2025/2/7</a:t>
            </a:fld>
            <a:endParaRPr kumimoji="1" lang="zh-CN" altLang="en-US"/>
          </a:p>
        </p:txBody>
      </p:sp>
      <p:sp>
        <p:nvSpPr>
          <p:cNvPr id="6" name="页脚占位符 5">
            <a:extLst>
              <a:ext uri="{FF2B5EF4-FFF2-40B4-BE49-F238E27FC236}">
                <a16:creationId xmlns:a16="http://schemas.microsoft.com/office/drawing/2014/main" id="{9ECD4C2C-E379-B54F-86B5-F4B9DB4CBEA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C835633-04C4-EC4A-99B9-C1F5240C2016}"/>
              </a:ext>
            </a:extLst>
          </p:cNvPr>
          <p:cNvSpPr>
            <a:spLocks noGrp="1"/>
          </p:cNvSpPr>
          <p:nvPr>
            <p:ph type="sldNum" sz="quarter" idx="12"/>
          </p:nvPr>
        </p:nvSpPr>
        <p:spPr/>
        <p:txBody>
          <a:bodyPr/>
          <a:lstStyle/>
          <a:p>
            <a:fld id="{CF3B5192-C2CB-BC47-9292-64A93959DFA5}" type="slidenum">
              <a:rPr kumimoji="1" lang="zh-CN" altLang="en-US" smtClean="0"/>
              <a:t>‹#›</a:t>
            </a:fld>
            <a:endParaRPr kumimoji="1" lang="zh-CN" altLang="en-US"/>
          </a:p>
        </p:txBody>
      </p:sp>
    </p:spTree>
    <p:extLst>
      <p:ext uri="{BB962C8B-B14F-4D97-AF65-F5344CB8AC3E}">
        <p14:creationId xmlns:p14="http://schemas.microsoft.com/office/powerpoint/2010/main" val="3621240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descr="电脑萤幕&#10;&#10;低可信度描述已自动生成">
            <a:extLst>
              <a:ext uri="{FF2B5EF4-FFF2-40B4-BE49-F238E27FC236}">
                <a16:creationId xmlns:a16="http://schemas.microsoft.com/office/drawing/2014/main" id="{8B360BF0-E85A-3123-FE57-428861D555B0}"/>
              </a:ext>
            </a:extLst>
          </p:cNvPr>
          <p:cNvPicPr>
            <a:picLocks noChangeAspect="1"/>
          </p:cNvPicPr>
          <p:nvPr userDrawn="1"/>
        </p:nvPicPr>
        <p:blipFill>
          <a:blip r:embed="rId18"/>
          <a:stretch>
            <a:fillRect/>
          </a:stretch>
        </p:blipFill>
        <p:spPr>
          <a:xfrm>
            <a:off x="0" y="0"/>
            <a:ext cx="12192000" cy="6858000"/>
          </a:xfrm>
          <a:prstGeom prst="rect">
            <a:avLst/>
          </a:prstGeom>
          <a:gradFill>
            <a:gsLst>
              <a:gs pos="1000">
                <a:srgbClr val="00FFAB"/>
              </a:gs>
              <a:gs pos="100000">
                <a:srgbClr val="00B2FF"/>
              </a:gs>
            </a:gsLst>
            <a:lin ang="3600000" scaled="0"/>
          </a:gradFill>
        </p:spPr>
      </p:pic>
      <p:sp>
        <p:nvSpPr>
          <p:cNvPr id="2" name="标题占位符 1">
            <a:extLst>
              <a:ext uri="{FF2B5EF4-FFF2-40B4-BE49-F238E27FC236}">
                <a16:creationId xmlns:a16="http://schemas.microsoft.com/office/drawing/2014/main" id="{497A6F01-3646-134B-9875-7EDD795E53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888E77E2-C9AC-8547-BD61-8980F65142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1ABA9883-2DF6-1B4E-9229-BA94F1192F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EA61-FD7F-7E42-8996-47F2197A2754}" type="datetimeFigureOut">
              <a:rPr kumimoji="1" lang="zh-CN" altLang="en-US" smtClean="0"/>
              <a:t>2025/2/7</a:t>
            </a:fld>
            <a:endParaRPr kumimoji="1" lang="zh-CN" altLang="en-US"/>
          </a:p>
        </p:txBody>
      </p:sp>
      <p:sp>
        <p:nvSpPr>
          <p:cNvPr id="5" name="页脚占位符 4">
            <a:extLst>
              <a:ext uri="{FF2B5EF4-FFF2-40B4-BE49-F238E27FC236}">
                <a16:creationId xmlns:a16="http://schemas.microsoft.com/office/drawing/2014/main" id="{9E6B74DE-6864-C442-A2D2-9F56667D20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89F89B61-871D-C24A-953F-603145740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B5192-C2CB-BC47-9292-64A93959DFA5}"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15D15618-98B1-AA4F-90ED-DECD0C962F51}"/>
              </a:ext>
            </a:extLst>
          </p:cNvPr>
          <p:cNvPicPr>
            <a:picLocks noChangeAspect="1"/>
          </p:cNvPicPr>
          <p:nvPr userDrawn="1"/>
        </p:nvPicPr>
        <p:blipFill>
          <a:blip r:embed="rId19"/>
          <a:stretch>
            <a:fillRect/>
          </a:stretch>
        </p:blipFill>
        <p:spPr>
          <a:xfrm>
            <a:off x="10329908" y="451662"/>
            <a:ext cx="1517440" cy="146008"/>
          </a:xfrm>
          <a:prstGeom prst="rect">
            <a:avLst/>
          </a:prstGeom>
        </p:spPr>
      </p:pic>
      <p:pic>
        <p:nvPicPr>
          <p:cNvPr id="10" name="图片 9">
            <a:extLst>
              <a:ext uri="{FF2B5EF4-FFF2-40B4-BE49-F238E27FC236}">
                <a16:creationId xmlns:a16="http://schemas.microsoft.com/office/drawing/2014/main" id="{F92E9478-BB68-576A-51E5-0F174F577C0F}"/>
              </a:ext>
            </a:extLst>
          </p:cNvPr>
          <p:cNvPicPr>
            <a:picLocks noChangeAspect="1"/>
          </p:cNvPicPr>
          <p:nvPr userDrawn="1"/>
        </p:nvPicPr>
        <p:blipFill>
          <a:blip r:embed="rId20"/>
          <a:srcRect/>
          <a:stretch/>
        </p:blipFill>
        <p:spPr>
          <a:xfrm>
            <a:off x="10023182" y="6215377"/>
            <a:ext cx="1719992" cy="572444"/>
          </a:xfrm>
          <a:prstGeom prst="rect">
            <a:avLst/>
          </a:prstGeom>
        </p:spPr>
      </p:pic>
    </p:spTree>
    <p:extLst>
      <p:ext uri="{BB962C8B-B14F-4D97-AF65-F5344CB8AC3E}">
        <p14:creationId xmlns:p14="http://schemas.microsoft.com/office/powerpoint/2010/main" val="820399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bg1"/>
          </a:solidFill>
          <a:latin typeface="思源黑体 Normal" panose="020B0400000000000000" pitchFamily="34" charset="-128"/>
          <a:ea typeface="思源黑体 Normal" panose="020B04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思源黑体 Normal" panose="020B0400000000000000" pitchFamily="34" charset="-128"/>
          <a:ea typeface="思源黑体 Normal" panose="020B04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思源黑体 Normal" panose="020B0400000000000000" pitchFamily="34" charset="-128"/>
          <a:ea typeface="思源黑体 Normal" panose="020B04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思源黑体 Normal" panose="020B0400000000000000" pitchFamily="34" charset="-128"/>
          <a:ea typeface="思源黑体 Normal" panose="020B04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思源黑体 Normal" panose="020B0400000000000000" pitchFamily="34" charset="-128"/>
          <a:ea typeface="思源黑体 Normal" panose="020B04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ac.nowcoder.com/acm/contest/22353/1007"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C76EB-C3F7-50E0-0A65-1319D8C14D61}"/>
              </a:ext>
            </a:extLst>
          </p:cNvPr>
          <p:cNvSpPr>
            <a:spLocks noGrp="1"/>
          </p:cNvSpPr>
          <p:nvPr>
            <p:ph type="ctrTitle"/>
          </p:nvPr>
        </p:nvSpPr>
        <p:spPr>
          <a:xfrm>
            <a:off x="306410" y="2242458"/>
            <a:ext cx="6685280" cy="2051882"/>
          </a:xfrm>
        </p:spPr>
        <p:txBody>
          <a:bodyPr>
            <a:normAutofit/>
          </a:bodyPr>
          <a:lstStyle/>
          <a:p>
            <a:r>
              <a:rPr lang="en-US" altLang="zh-CN" sz="6000" dirty="0">
                <a:solidFill>
                  <a:schemeClr val="bg1"/>
                </a:solidFill>
              </a:rPr>
              <a:t>2025</a:t>
            </a:r>
            <a:r>
              <a:rPr lang="zh-CN" altLang="en-US" sz="6000" dirty="0">
                <a:solidFill>
                  <a:schemeClr val="bg1"/>
                </a:solidFill>
              </a:rPr>
              <a:t>牛客寒假集训营</a:t>
            </a:r>
            <a:r>
              <a:rPr lang="en-US" altLang="zh-CN" sz="7200" b="1" dirty="0">
                <a:solidFill>
                  <a:schemeClr val="bg1"/>
                </a:solidFill>
              </a:rPr>
              <a:t>——</a:t>
            </a:r>
            <a:r>
              <a:rPr lang="zh-CN" altLang="en-US" sz="7200" b="1" dirty="0">
                <a:solidFill>
                  <a:schemeClr val="bg1"/>
                </a:solidFill>
              </a:rPr>
              <a:t>第四场</a:t>
            </a:r>
            <a:endParaRPr lang="zh-CN" altLang="en-US" dirty="0"/>
          </a:p>
        </p:txBody>
      </p:sp>
      <p:sp>
        <p:nvSpPr>
          <p:cNvPr id="16" name="圆角矩形 32">
            <a:extLst>
              <a:ext uri="{FF2B5EF4-FFF2-40B4-BE49-F238E27FC236}">
                <a16:creationId xmlns:a16="http://schemas.microsoft.com/office/drawing/2014/main" id="{2B62A56C-133E-BF0A-D1EE-C41E6877B0AA}"/>
              </a:ext>
            </a:extLst>
          </p:cNvPr>
          <p:cNvSpPr/>
          <p:nvPr/>
        </p:nvSpPr>
        <p:spPr>
          <a:xfrm>
            <a:off x="1807223" y="4460065"/>
            <a:ext cx="1926578" cy="613460"/>
          </a:xfrm>
          <a:prstGeom prst="roundRect">
            <a:avLst/>
          </a:prstGeom>
          <a:gradFill>
            <a:gsLst>
              <a:gs pos="1000">
                <a:srgbClr val="00FFAB"/>
              </a:gs>
              <a:gs pos="100000">
                <a:srgbClr val="00B2FF"/>
              </a:gs>
            </a:gsLst>
            <a:lin ang="36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chemeClr val="bg2">
                    <a:lumMod val="25000"/>
                  </a:schemeClr>
                </a:solidFill>
                <a:latin typeface="思源黑体 Normal" panose="020B0400000000000000" pitchFamily="34" charset="-128"/>
                <a:ea typeface="思源黑体 Normal" panose="020B0400000000000000" pitchFamily="34" charset="-128"/>
              </a:rPr>
              <a:t>邓丝雨</a:t>
            </a:r>
          </a:p>
        </p:txBody>
      </p:sp>
      <p:sp>
        <p:nvSpPr>
          <p:cNvPr id="4" name="文本框 3">
            <a:extLst>
              <a:ext uri="{FF2B5EF4-FFF2-40B4-BE49-F238E27FC236}">
                <a16:creationId xmlns:a16="http://schemas.microsoft.com/office/drawing/2014/main" id="{11C8E3EC-1FC7-6F35-C413-58E88C031614}"/>
              </a:ext>
            </a:extLst>
          </p:cNvPr>
          <p:cNvSpPr txBox="1"/>
          <p:nvPr/>
        </p:nvSpPr>
        <p:spPr>
          <a:xfrm>
            <a:off x="533399" y="5868182"/>
            <a:ext cx="8915401" cy="523220"/>
          </a:xfrm>
          <a:prstGeom prst="rect">
            <a:avLst/>
          </a:prstGeom>
          <a:noFill/>
        </p:spPr>
        <p:txBody>
          <a:bodyPr wrap="square" rtlCol="0">
            <a:spAutoFit/>
          </a:bodyPr>
          <a:lstStyle/>
          <a:p>
            <a:r>
              <a:rPr lang="zh-CN" altLang="en-US" sz="2800" dirty="0">
                <a:solidFill>
                  <a:schemeClr val="bg1"/>
                </a:solidFill>
                <a:latin typeface="思源黑体 Normal" panose="020B0400000000000000" pitchFamily="34" charset="-128"/>
                <a:ea typeface="思源黑体 Normal" panose="020B0400000000000000" pitchFamily="34" charset="-128"/>
              </a:rPr>
              <a:t>讲题顺序：</a:t>
            </a:r>
            <a:r>
              <a:rPr lang="en-US" altLang="zh-CN" sz="2800" dirty="0">
                <a:solidFill>
                  <a:schemeClr val="bg1"/>
                </a:solidFill>
                <a:latin typeface="思源黑体 Normal" panose="020B0400000000000000" pitchFamily="34" charset="-128"/>
                <a:ea typeface="思源黑体 Normal" panose="020B0400000000000000" pitchFamily="34" charset="-128"/>
              </a:rPr>
              <a:t>KIEB CD LAJ FH </a:t>
            </a:r>
            <a:r>
              <a:rPr lang="zh-CN" altLang="en-US" sz="2800" dirty="0">
                <a:solidFill>
                  <a:schemeClr val="bg1"/>
                </a:solidFill>
                <a:latin typeface="思源黑体 Normal" panose="020B0400000000000000" pitchFamily="34" charset="-128"/>
                <a:ea typeface="思源黑体 Normal" panose="020B0400000000000000" pitchFamily="34" charset="-128"/>
              </a:rPr>
              <a:t>（</a:t>
            </a:r>
            <a:r>
              <a:rPr lang="en-US" altLang="zh-CN" sz="2800" dirty="0">
                <a:solidFill>
                  <a:schemeClr val="bg1"/>
                </a:solidFill>
                <a:latin typeface="思源黑体 Normal" panose="020B0400000000000000" pitchFamily="34" charset="-128"/>
                <a:ea typeface="思源黑体 Normal" panose="020B0400000000000000" pitchFamily="34" charset="-128"/>
              </a:rPr>
              <a:t>G</a:t>
            </a:r>
            <a:r>
              <a:rPr lang="zh-CN" altLang="en-US" sz="2800" dirty="0">
                <a:solidFill>
                  <a:schemeClr val="bg1"/>
                </a:solidFill>
                <a:latin typeface="思源黑体 Normal" panose="020B0400000000000000" pitchFamily="34" charset="-128"/>
                <a:ea typeface="思源黑体 Normal" panose="020B0400000000000000" pitchFamily="34" charset="-128"/>
              </a:rPr>
              <a:t>没学会</a:t>
            </a:r>
            <a:r>
              <a:rPr lang="en-US" altLang="zh-CN" sz="2800" dirty="0">
                <a:solidFill>
                  <a:schemeClr val="bg1"/>
                </a:solidFill>
                <a:latin typeface="思源黑体 Normal" panose="020B0400000000000000" pitchFamily="34" charset="-128"/>
                <a:ea typeface="思源黑体 Normal" panose="020B0400000000000000" pitchFamily="34" charset="-128"/>
              </a:rPr>
              <a:t>TAT</a:t>
            </a:r>
            <a:r>
              <a:rPr lang="zh-CN" altLang="en-US" sz="2800" dirty="0">
                <a:solidFill>
                  <a:schemeClr val="bg1"/>
                </a:solidFill>
                <a:latin typeface="思源黑体 Normal" panose="020B0400000000000000" pitchFamily="34" charset="-128"/>
                <a:ea typeface="思源黑体 Normal" panose="020B0400000000000000" pitchFamily="34" charset="-128"/>
              </a:rPr>
              <a:t>）</a:t>
            </a:r>
            <a:r>
              <a:rPr lang="en-US" altLang="zh-CN" sz="2800" dirty="0">
                <a:solidFill>
                  <a:schemeClr val="bg1"/>
                </a:solidFill>
                <a:latin typeface="思源黑体 Normal" panose="020B0400000000000000" pitchFamily="34" charset="-128"/>
                <a:ea typeface="思源黑体 Normal" panose="020B0400000000000000" pitchFamily="34" charset="-128"/>
              </a:rPr>
              <a:t> </a:t>
            </a:r>
            <a:endParaRPr lang="zh-CN" altLang="en-US" sz="2800" dirty="0">
              <a:solidFill>
                <a:schemeClr val="bg1"/>
              </a:solidFill>
              <a:latin typeface="思源黑体 Normal" panose="020B0400000000000000" pitchFamily="34" charset="-128"/>
              <a:ea typeface="思源黑体 Normal" panose="020B0400000000000000" pitchFamily="34" charset="-128"/>
            </a:endParaRPr>
          </a:p>
        </p:txBody>
      </p:sp>
    </p:spTree>
    <p:extLst>
      <p:ext uri="{BB962C8B-B14F-4D97-AF65-F5344CB8AC3E}">
        <p14:creationId xmlns:p14="http://schemas.microsoft.com/office/powerpoint/2010/main" val="104651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5882BC-0073-6E11-C1FB-F0CE5558C1E4}"/>
              </a:ext>
            </a:extLst>
          </p:cNvPr>
          <p:cNvSpPr>
            <a:spLocks noGrp="1"/>
          </p:cNvSpPr>
          <p:nvPr>
            <p:ph type="title"/>
          </p:nvPr>
        </p:nvSpPr>
        <p:spPr/>
        <p:txBody>
          <a:bodyPr>
            <a:normAutofit/>
          </a:bodyPr>
          <a:lstStyle/>
          <a:p>
            <a:r>
              <a:rPr lang="en-US" altLang="zh-CN" dirty="0"/>
              <a:t>D-</a:t>
            </a:r>
            <a:r>
              <a:rPr lang="en-US" altLang="zh-CN" dirty="0" err="1"/>
              <a:t>Tokitsukaze</a:t>
            </a:r>
            <a:r>
              <a:rPr lang="en-US" altLang="zh-CN" dirty="0"/>
              <a:t> and Concatenate‌ Palindrome</a:t>
            </a:r>
            <a:endParaRPr lang="zh-CN" altLang="en-US" dirty="0"/>
          </a:p>
        </p:txBody>
      </p:sp>
      <p:sp>
        <p:nvSpPr>
          <p:cNvPr id="3" name="内容占位符 2">
            <a:extLst>
              <a:ext uri="{FF2B5EF4-FFF2-40B4-BE49-F238E27FC236}">
                <a16:creationId xmlns:a16="http://schemas.microsoft.com/office/drawing/2014/main" id="{84E6FBA2-73BE-EDE0-70FC-9942AC2C1E9F}"/>
              </a:ext>
            </a:extLst>
          </p:cNvPr>
          <p:cNvSpPr>
            <a:spLocks noGrp="1"/>
          </p:cNvSpPr>
          <p:nvPr>
            <p:ph idx="1"/>
          </p:nvPr>
        </p:nvSpPr>
        <p:spPr/>
        <p:txBody>
          <a:bodyPr>
            <a:normAutofit fontScale="85000" lnSpcReduction="20000"/>
          </a:bodyPr>
          <a:lstStyle/>
          <a:p>
            <a:pPr>
              <a:lnSpc>
                <a:spcPct val="120000"/>
              </a:lnSpc>
            </a:pPr>
            <a:r>
              <a:rPr lang="en-US" altLang="zh-CN" dirty="0" err="1"/>
              <a:t>Tokitsukaze</a:t>
            </a:r>
            <a:r>
              <a:rPr lang="en-US" altLang="zh-CN" dirty="0"/>
              <a:t> </a:t>
            </a:r>
            <a:r>
              <a:rPr lang="zh-CN" altLang="en-US" dirty="0"/>
              <a:t>有一个长度为 </a:t>
            </a:r>
            <a:r>
              <a:rPr lang="en-US" altLang="zh-CN" dirty="0"/>
              <a:t>n </a:t>
            </a:r>
            <a:r>
              <a:rPr lang="zh-CN" altLang="en-US" dirty="0"/>
              <a:t>的字符串 </a:t>
            </a:r>
            <a:r>
              <a:rPr lang="en-US" altLang="zh-CN" dirty="0"/>
              <a:t>a </a:t>
            </a:r>
            <a:r>
              <a:rPr lang="zh-CN" altLang="en-US" dirty="0"/>
              <a:t>和一个长度为 </a:t>
            </a:r>
            <a:r>
              <a:rPr lang="en-US" altLang="zh-CN" dirty="0"/>
              <a:t> </a:t>
            </a:r>
            <a:r>
              <a:rPr lang="zh-CN" altLang="en-US" dirty="0"/>
              <a:t>的字符串 </a:t>
            </a:r>
            <a:r>
              <a:rPr lang="en-US" altLang="zh-CN" dirty="0"/>
              <a:t>b</a:t>
            </a:r>
            <a:r>
              <a:rPr lang="zh-CN" altLang="en-US" dirty="0"/>
              <a:t>。两个字符串均仅包含小写字母。随后，依次进行以下操作：</a:t>
            </a:r>
            <a:endParaRPr lang="en-US" altLang="zh-CN" dirty="0"/>
          </a:p>
          <a:p>
            <a:pPr>
              <a:lnSpc>
                <a:spcPct val="120000"/>
              </a:lnSpc>
            </a:pPr>
            <a:r>
              <a:rPr lang="zh-CN" altLang="en-US" dirty="0"/>
              <a:t>第一步，</a:t>
            </a:r>
            <a:r>
              <a:rPr lang="en-US" altLang="zh-CN" dirty="0" err="1"/>
              <a:t>Tokitsukaze</a:t>
            </a:r>
            <a:r>
              <a:rPr lang="en-US" altLang="zh-CN" dirty="0"/>
              <a:t> </a:t>
            </a:r>
            <a:r>
              <a:rPr lang="zh-CN" altLang="en-US" dirty="0"/>
              <a:t>可以将 </a:t>
            </a:r>
            <a:r>
              <a:rPr lang="en-US" altLang="zh-CN" dirty="0"/>
              <a:t>a</a:t>
            </a:r>
            <a:r>
              <a:rPr lang="zh-CN" altLang="en-US" dirty="0"/>
              <a:t>重新排列（也可以不进行重新排列），再将 </a:t>
            </a:r>
            <a:r>
              <a:rPr lang="en-US" altLang="zh-CN" dirty="0"/>
              <a:t>b </a:t>
            </a:r>
            <a:r>
              <a:rPr lang="zh-CN" altLang="en-US" dirty="0"/>
              <a:t>重新排列（也可以不进行重新排列）</a:t>
            </a:r>
            <a:endParaRPr lang="en-US" altLang="zh-CN" dirty="0"/>
          </a:p>
          <a:p>
            <a:pPr>
              <a:lnSpc>
                <a:spcPct val="120000"/>
              </a:lnSpc>
            </a:pPr>
            <a:r>
              <a:rPr lang="zh-CN" altLang="en-US" dirty="0"/>
              <a:t>第二步，</a:t>
            </a:r>
            <a:r>
              <a:rPr lang="en-US" altLang="zh-CN" dirty="0" err="1"/>
              <a:t>Tokitsukaze</a:t>
            </a:r>
            <a:r>
              <a:rPr lang="en-US" altLang="zh-CN" dirty="0"/>
              <a:t> </a:t>
            </a:r>
            <a:r>
              <a:rPr lang="zh-CN" altLang="en-US" dirty="0"/>
              <a:t>可以进行若干次替换（可以为 </a:t>
            </a:r>
            <a:r>
              <a:rPr lang="en-US" altLang="zh-CN" dirty="0"/>
              <a:t>0 </a:t>
            </a:r>
            <a:r>
              <a:rPr lang="zh-CN" altLang="en-US" dirty="0"/>
              <a:t>次）：每次选一个字符串，再从中选一个位置，然后把该位置上的字母替换成任意小写字母；</a:t>
            </a:r>
            <a:endParaRPr lang="en-US" altLang="zh-CN" dirty="0"/>
          </a:p>
          <a:p>
            <a:pPr>
              <a:lnSpc>
                <a:spcPct val="120000"/>
              </a:lnSpc>
            </a:pPr>
            <a:r>
              <a:rPr lang="zh-CN" altLang="en-US" dirty="0"/>
              <a:t>第三步，将 </a:t>
            </a:r>
            <a:r>
              <a:rPr lang="en-US" altLang="zh-CN" dirty="0"/>
              <a:t>a</a:t>
            </a:r>
            <a:r>
              <a:rPr lang="zh-CN" altLang="en-US" dirty="0"/>
              <a:t>与 </a:t>
            </a:r>
            <a:r>
              <a:rPr lang="en-US" altLang="zh-CN" dirty="0"/>
              <a:t>b </a:t>
            </a:r>
            <a:r>
              <a:rPr lang="zh-CN" altLang="en-US" dirty="0"/>
              <a:t>拼接起来形成一个新的字符串 </a:t>
            </a:r>
            <a:r>
              <a:rPr lang="en-US" altLang="zh-CN" dirty="0"/>
              <a:t>s</a:t>
            </a:r>
            <a:r>
              <a:rPr lang="zh-CN" altLang="en-US" dirty="0"/>
              <a:t>。拼接时须让 </a:t>
            </a:r>
            <a:r>
              <a:rPr lang="en-US" altLang="zh-CN" dirty="0"/>
              <a:t>a </a:t>
            </a:r>
            <a:r>
              <a:rPr lang="zh-CN" altLang="en-US" dirty="0"/>
              <a:t>在 </a:t>
            </a:r>
            <a:r>
              <a:rPr lang="en-US" altLang="zh-CN" dirty="0"/>
              <a:t>b </a:t>
            </a:r>
            <a:r>
              <a:rPr lang="zh-CN" altLang="en-US" dirty="0"/>
              <a:t>之前，也就是说 </a:t>
            </a:r>
            <a:r>
              <a:rPr lang="en-US" altLang="zh-CN" dirty="0"/>
              <a:t>s=</a:t>
            </a:r>
            <a:r>
              <a:rPr lang="en-US" altLang="zh-CN" dirty="0" err="1"/>
              <a:t>a+b</a:t>
            </a:r>
            <a:r>
              <a:rPr lang="zh-CN" altLang="en-US" dirty="0"/>
              <a:t>。</a:t>
            </a:r>
            <a:endParaRPr lang="en-US" altLang="zh-CN" dirty="0"/>
          </a:p>
          <a:p>
            <a:pPr>
              <a:lnSpc>
                <a:spcPct val="120000"/>
              </a:lnSpc>
            </a:pPr>
            <a:r>
              <a:rPr lang="zh-CN" altLang="en-US" dirty="0"/>
              <a:t>现在，</a:t>
            </a:r>
            <a:r>
              <a:rPr lang="en-US" altLang="zh-CN" dirty="0" err="1"/>
              <a:t>Tokitsukaze</a:t>
            </a:r>
            <a:r>
              <a:rPr lang="en-US" altLang="zh-CN" dirty="0"/>
              <a:t> </a:t>
            </a:r>
            <a:r>
              <a:rPr lang="zh-CN" altLang="en-US" dirty="0"/>
              <a:t>想知道，在第二步操作时，至少需要替换几次，才能使 </a:t>
            </a:r>
            <a:r>
              <a:rPr lang="en-US" altLang="zh-CN" dirty="0"/>
              <a:t>s</a:t>
            </a:r>
            <a:r>
              <a:rPr lang="zh-CN" altLang="en-US" dirty="0"/>
              <a:t>为</a:t>
            </a:r>
            <a:r>
              <a:rPr lang="zh-CN" altLang="en-US" u="sng" dirty="0"/>
              <a:t>回文串</a:t>
            </a:r>
            <a:r>
              <a:rPr lang="zh-CN" altLang="en-US" dirty="0"/>
              <a:t>。 </a:t>
            </a:r>
          </a:p>
        </p:txBody>
      </p:sp>
    </p:spTree>
    <p:extLst>
      <p:ext uri="{BB962C8B-B14F-4D97-AF65-F5344CB8AC3E}">
        <p14:creationId xmlns:p14="http://schemas.microsoft.com/office/powerpoint/2010/main" val="3683800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00540-029B-72B8-781F-AE827AD1E06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C38C38D-A2E1-C035-C89A-D2B8CD57678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ECF77D7-FFFF-62BF-FA91-DC68388FA1D3}"/>
              </a:ext>
            </a:extLst>
          </p:cNvPr>
          <p:cNvPicPr>
            <a:picLocks noChangeAspect="1"/>
          </p:cNvPicPr>
          <p:nvPr/>
        </p:nvPicPr>
        <p:blipFill>
          <a:blip r:embed="rId2"/>
          <a:stretch>
            <a:fillRect/>
          </a:stretch>
        </p:blipFill>
        <p:spPr>
          <a:xfrm>
            <a:off x="1323022" y="365125"/>
            <a:ext cx="7432358" cy="6413316"/>
          </a:xfrm>
          <a:prstGeom prst="rect">
            <a:avLst/>
          </a:prstGeom>
        </p:spPr>
      </p:pic>
    </p:spTree>
    <p:extLst>
      <p:ext uri="{BB962C8B-B14F-4D97-AF65-F5344CB8AC3E}">
        <p14:creationId xmlns:p14="http://schemas.microsoft.com/office/powerpoint/2010/main" val="3822009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E2C13-DCBA-37DB-EDF8-D0B390C59342}"/>
              </a:ext>
            </a:extLst>
          </p:cNvPr>
          <p:cNvSpPr>
            <a:spLocks noGrp="1"/>
          </p:cNvSpPr>
          <p:nvPr>
            <p:ph type="title"/>
          </p:nvPr>
        </p:nvSpPr>
        <p:spPr/>
        <p:txBody>
          <a:bodyPr/>
          <a:lstStyle/>
          <a:p>
            <a:r>
              <a:rPr lang="en-US" altLang="zh-CN" dirty="0"/>
              <a:t>L-</a:t>
            </a:r>
            <a:r>
              <a:rPr lang="en-US" altLang="zh-CN" dirty="0" err="1"/>
              <a:t>Tokitsukaze</a:t>
            </a:r>
            <a:r>
              <a:rPr lang="en-US" altLang="zh-CN" dirty="0"/>
              <a:t> and XOR-Triangle</a:t>
            </a:r>
            <a:endParaRPr lang="zh-CN" altLang="en-US" dirty="0"/>
          </a:p>
        </p:txBody>
      </p:sp>
      <p:sp>
        <p:nvSpPr>
          <p:cNvPr id="3" name="内容占位符 2">
            <a:extLst>
              <a:ext uri="{FF2B5EF4-FFF2-40B4-BE49-F238E27FC236}">
                <a16:creationId xmlns:a16="http://schemas.microsoft.com/office/drawing/2014/main" id="{E021855D-103B-B1D8-E49F-54C51D46E418}"/>
              </a:ext>
            </a:extLst>
          </p:cNvPr>
          <p:cNvSpPr>
            <a:spLocks noGrp="1"/>
          </p:cNvSpPr>
          <p:nvPr>
            <p:ph idx="1"/>
          </p:nvPr>
        </p:nvSpPr>
        <p:spPr/>
        <p:txBody>
          <a:bodyPr/>
          <a:lstStyle/>
          <a:p>
            <a:r>
              <a:rPr lang="en-US" altLang="zh-CN" dirty="0" err="1"/>
              <a:t>Tokitsukaze</a:t>
            </a:r>
            <a:r>
              <a:rPr lang="en-US" altLang="zh-CN" dirty="0"/>
              <a:t> </a:t>
            </a:r>
            <a:r>
              <a:rPr lang="zh-CN" altLang="en-US" dirty="0"/>
              <a:t>有两个由 </a:t>
            </a:r>
            <a:r>
              <a:rPr lang="en-US" altLang="zh-CN" dirty="0"/>
              <a:t>n </a:t>
            </a:r>
            <a:r>
              <a:rPr lang="zh-CN" altLang="en-US" dirty="0"/>
              <a:t>个整数组成的序列 </a:t>
            </a:r>
            <a:r>
              <a:rPr lang="en-US" altLang="zh-CN" dirty="0"/>
              <a:t>{a 1​ ,a 2​ ,…,a n​ } </a:t>
            </a:r>
            <a:r>
              <a:rPr lang="zh-CN" altLang="en-US" dirty="0"/>
              <a:t>和</a:t>
            </a:r>
            <a:r>
              <a:rPr lang="en-US" altLang="zh-CN" dirty="0"/>
              <a:t>{b 1​ ,b 2​ ,…,b n​ }</a:t>
            </a:r>
            <a:r>
              <a:rPr lang="zh-CN" altLang="en-US" dirty="0"/>
              <a:t>。现在，他有 </a:t>
            </a:r>
            <a:r>
              <a:rPr lang="en-US" altLang="zh-CN" dirty="0"/>
              <a:t>q </a:t>
            </a:r>
            <a:r>
              <a:rPr lang="zh-CN" altLang="en-US" dirty="0"/>
              <a:t>次询问，每次询问给出两个整数 </a:t>
            </a:r>
            <a:r>
              <a:rPr lang="en-US" altLang="zh-CN" dirty="0"/>
              <a:t>l </a:t>
            </a:r>
            <a:r>
              <a:rPr lang="zh-CN" altLang="en-US" dirty="0"/>
              <a:t>和 </a:t>
            </a:r>
            <a:r>
              <a:rPr lang="en-US" altLang="zh-CN" dirty="0"/>
              <a:t>r</a:t>
            </a:r>
            <a:r>
              <a:rPr lang="zh-CN" altLang="en-US" dirty="0"/>
              <a:t>，他想要知道：</a:t>
            </a:r>
            <a:endParaRPr lang="en-US" altLang="zh-CN" dirty="0"/>
          </a:p>
          <a:p>
            <a:endParaRPr lang="en-US" altLang="zh-CN" dirty="0"/>
          </a:p>
          <a:p>
            <a:r>
              <a:rPr lang="zh-CN" altLang="en-US" dirty="0"/>
              <a:t>由于答案可能很大，请将答案对 </a:t>
            </a:r>
            <a:r>
              <a:rPr lang="en-US" altLang="zh-CN" dirty="0"/>
              <a:t>(10^9+7</a:t>
            </a:r>
            <a:r>
              <a:rPr lang="zh-CN" altLang="en-US" dirty="0"/>
              <a:t>）取模后输出。</a:t>
            </a:r>
          </a:p>
        </p:txBody>
      </p:sp>
      <p:pic>
        <p:nvPicPr>
          <p:cNvPr id="5" name="图片 4">
            <a:extLst>
              <a:ext uri="{FF2B5EF4-FFF2-40B4-BE49-F238E27FC236}">
                <a16:creationId xmlns:a16="http://schemas.microsoft.com/office/drawing/2014/main" id="{DF3A6F81-1BCF-63A8-2327-AFBCDDDB8253}"/>
              </a:ext>
            </a:extLst>
          </p:cNvPr>
          <p:cNvPicPr>
            <a:picLocks noChangeAspect="1"/>
          </p:cNvPicPr>
          <p:nvPr/>
        </p:nvPicPr>
        <p:blipFill>
          <a:blip r:embed="rId2"/>
          <a:stretch>
            <a:fillRect/>
          </a:stretch>
        </p:blipFill>
        <p:spPr>
          <a:xfrm>
            <a:off x="4341494" y="2767965"/>
            <a:ext cx="2493645" cy="795592"/>
          </a:xfrm>
          <a:prstGeom prst="rect">
            <a:avLst/>
          </a:prstGeom>
        </p:spPr>
      </p:pic>
    </p:spTree>
    <p:extLst>
      <p:ext uri="{BB962C8B-B14F-4D97-AF65-F5344CB8AC3E}">
        <p14:creationId xmlns:p14="http://schemas.microsoft.com/office/powerpoint/2010/main" val="754343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0CDE1-5928-ED65-5250-37624AC3C1DE}"/>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BA6E9A6F-3C13-D864-6189-EDB4CE6D572C}"/>
              </a:ext>
            </a:extLst>
          </p:cNvPr>
          <p:cNvGraphicFramePr>
            <a:graphicFrameLocks noGrp="1"/>
          </p:cNvGraphicFramePr>
          <p:nvPr>
            <p:ph idx="1"/>
            <p:extLst>
              <p:ext uri="{D42A27DB-BD31-4B8C-83A1-F6EECF244321}">
                <p14:modId xmlns:p14="http://schemas.microsoft.com/office/powerpoint/2010/main" val="3599579371"/>
              </p:ext>
            </p:extLst>
          </p:nvPr>
        </p:nvGraphicFramePr>
        <p:xfrm>
          <a:off x="1043940" y="731520"/>
          <a:ext cx="7631430" cy="5913750"/>
        </p:xfrm>
        <a:graphic>
          <a:graphicData uri="http://schemas.openxmlformats.org/drawingml/2006/table">
            <a:tbl>
              <a:tblPr firstRow="1" firstCol="1" bandRow="1">
                <a:tableStyleId>{5C22544A-7EE6-4342-B048-85BDC9FD1C3A}</a:tableStyleId>
              </a:tblPr>
              <a:tblGrid>
                <a:gridCol w="508762">
                  <a:extLst>
                    <a:ext uri="{9D8B030D-6E8A-4147-A177-3AD203B41FA5}">
                      <a16:colId xmlns:a16="http://schemas.microsoft.com/office/drawing/2014/main" val="388503583"/>
                    </a:ext>
                  </a:extLst>
                </a:gridCol>
                <a:gridCol w="508762">
                  <a:extLst>
                    <a:ext uri="{9D8B030D-6E8A-4147-A177-3AD203B41FA5}">
                      <a16:colId xmlns:a16="http://schemas.microsoft.com/office/drawing/2014/main" val="126147336"/>
                    </a:ext>
                  </a:extLst>
                </a:gridCol>
                <a:gridCol w="508762">
                  <a:extLst>
                    <a:ext uri="{9D8B030D-6E8A-4147-A177-3AD203B41FA5}">
                      <a16:colId xmlns:a16="http://schemas.microsoft.com/office/drawing/2014/main" val="2383780988"/>
                    </a:ext>
                  </a:extLst>
                </a:gridCol>
                <a:gridCol w="508762">
                  <a:extLst>
                    <a:ext uri="{9D8B030D-6E8A-4147-A177-3AD203B41FA5}">
                      <a16:colId xmlns:a16="http://schemas.microsoft.com/office/drawing/2014/main" val="3487256062"/>
                    </a:ext>
                  </a:extLst>
                </a:gridCol>
                <a:gridCol w="508762">
                  <a:extLst>
                    <a:ext uri="{9D8B030D-6E8A-4147-A177-3AD203B41FA5}">
                      <a16:colId xmlns:a16="http://schemas.microsoft.com/office/drawing/2014/main" val="2231875466"/>
                    </a:ext>
                  </a:extLst>
                </a:gridCol>
                <a:gridCol w="508762">
                  <a:extLst>
                    <a:ext uri="{9D8B030D-6E8A-4147-A177-3AD203B41FA5}">
                      <a16:colId xmlns:a16="http://schemas.microsoft.com/office/drawing/2014/main" val="4053893566"/>
                    </a:ext>
                  </a:extLst>
                </a:gridCol>
                <a:gridCol w="508762">
                  <a:extLst>
                    <a:ext uri="{9D8B030D-6E8A-4147-A177-3AD203B41FA5}">
                      <a16:colId xmlns:a16="http://schemas.microsoft.com/office/drawing/2014/main" val="2160187144"/>
                    </a:ext>
                  </a:extLst>
                </a:gridCol>
                <a:gridCol w="508762">
                  <a:extLst>
                    <a:ext uri="{9D8B030D-6E8A-4147-A177-3AD203B41FA5}">
                      <a16:colId xmlns:a16="http://schemas.microsoft.com/office/drawing/2014/main" val="3627484987"/>
                    </a:ext>
                  </a:extLst>
                </a:gridCol>
                <a:gridCol w="508762">
                  <a:extLst>
                    <a:ext uri="{9D8B030D-6E8A-4147-A177-3AD203B41FA5}">
                      <a16:colId xmlns:a16="http://schemas.microsoft.com/office/drawing/2014/main" val="1105164302"/>
                    </a:ext>
                  </a:extLst>
                </a:gridCol>
                <a:gridCol w="508762">
                  <a:extLst>
                    <a:ext uri="{9D8B030D-6E8A-4147-A177-3AD203B41FA5}">
                      <a16:colId xmlns:a16="http://schemas.microsoft.com/office/drawing/2014/main" val="2205686683"/>
                    </a:ext>
                  </a:extLst>
                </a:gridCol>
                <a:gridCol w="508762">
                  <a:extLst>
                    <a:ext uri="{9D8B030D-6E8A-4147-A177-3AD203B41FA5}">
                      <a16:colId xmlns:a16="http://schemas.microsoft.com/office/drawing/2014/main" val="928006907"/>
                    </a:ext>
                  </a:extLst>
                </a:gridCol>
                <a:gridCol w="508762">
                  <a:extLst>
                    <a:ext uri="{9D8B030D-6E8A-4147-A177-3AD203B41FA5}">
                      <a16:colId xmlns:a16="http://schemas.microsoft.com/office/drawing/2014/main" val="1771492934"/>
                    </a:ext>
                  </a:extLst>
                </a:gridCol>
                <a:gridCol w="508762">
                  <a:extLst>
                    <a:ext uri="{9D8B030D-6E8A-4147-A177-3AD203B41FA5}">
                      <a16:colId xmlns:a16="http://schemas.microsoft.com/office/drawing/2014/main" val="1609370587"/>
                    </a:ext>
                  </a:extLst>
                </a:gridCol>
                <a:gridCol w="508762">
                  <a:extLst>
                    <a:ext uri="{9D8B030D-6E8A-4147-A177-3AD203B41FA5}">
                      <a16:colId xmlns:a16="http://schemas.microsoft.com/office/drawing/2014/main" val="2285115457"/>
                    </a:ext>
                  </a:extLst>
                </a:gridCol>
                <a:gridCol w="508762">
                  <a:extLst>
                    <a:ext uri="{9D8B030D-6E8A-4147-A177-3AD203B41FA5}">
                      <a16:colId xmlns:a16="http://schemas.microsoft.com/office/drawing/2014/main" val="3289652930"/>
                    </a:ext>
                  </a:extLst>
                </a:gridCol>
              </a:tblGrid>
              <a:tr h="394250">
                <a:tc>
                  <a:txBody>
                    <a:bodyPr/>
                    <a:lstStyle/>
                    <a:p>
                      <a:endParaRPr lang="zh-CN" altLang="en-US"/>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tc>
                  <a:txBody>
                    <a:bodyPr/>
                    <a:lstStyle/>
                    <a:p>
                      <a:r>
                        <a:rPr lang="en-US" altLang="zh-CN" dirty="0"/>
                        <a:t>9</a:t>
                      </a:r>
                      <a:endParaRPr lang="zh-CN" altLang="en-US" dirty="0"/>
                    </a:p>
                  </a:txBody>
                  <a:tcPr/>
                </a:tc>
                <a:tc>
                  <a:txBody>
                    <a:bodyPr/>
                    <a:lstStyle/>
                    <a:p>
                      <a:r>
                        <a:rPr lang="en-US" altLang="zh-CN" dirty="0"/>
                        <a:t>10</a:t>
                      </a:r>
                      <a:endParaRPr lang="zh-CN" altLang="en-US" dirty="0"/>
                    </a:p>
                  </a:txBody>
                  <a:tcPr/>
                </a:tc>
                <a:tc>
                  <a:txBody>
                    <a:bodyPr/>
                    <a:lstStyle/>
                    <a:p>
                      <a:r>
                        <a:rPr lang="en-US" altLang="zh-CN" dirty="0"/>
                        <a:t>11</a:t>
                      </a:r>
                      <a:endParaRPr lang="zh-CN" altLang="en-US" dirty="0"/>
                    </a:p>
                  </a:txBody>
                  <a:tcPr/>
                </a:tc>
                <a:tc>
                  <a:txBody>
                    <a:bodyPr/>
                    <a:lstStyle/>
                    <a:p>
                      <a:r>
                        <a:rPr lang="en-US" altLang="zh-CN" dirty="0"/>
                        <a:t>12</a:t>
                      </a:r>
                      <a:endParaRPr lang="zh-CN" altLang="en-US" dirty="0"/>
                    </a:p>
                  </a:txBody>
                  <a:tcPr/>
                </a:tc>
                <a:tc>
                  <a:txBody>
                    <a:bodyPr/>
                    <a:lstStyle/>
                    <a:p>
                      <a:r>
                        <a:rPr lang="en-US" altLang="zh-CN" dirty="0"/>
                        <a:t>13</a:t>
                      </a:r>
                      <a:endParaRPr lang="zh-CN" altLang="en-US" dirty="0"/>
                    </a:p>
                  </a:txBody>
                  <a:tcPr/>
                </a:tc>
                <a:tc>
                  <a:txBody>
                    <a:bodyPr/>
                    <a:lstStyle/>
                    <a:p>
                      <a:r>
                        <a:rPr lang="en-US" altLang="zh-CN" dirty="0"/>
                        <a:t>14</a:t>
                      </a:r>
                      <a:endParaRPr lang="zh-CN" altLang="en-US" dirty="0"/>
                    </a:p>
                  </a:txBody>
                  <a:tcPr/>
                </a:tc>
                <a:extLst>
                  <a:ext uri="{0D108BD9-81ED-4DB2-BD59-A6C34878D82A}">
                    <a16:rowId xmlns:a16="http://schemas.microsoft.com/office/drawing/2014/main" val="1499126021"/>
                  </a:ext>
                </a:extLst>
              </a:tr>
              <a:tr h="394250">
                <a:tc>
                  <a:txBody>
                    <a:bodyPr/>
                    <a:lstStyle/>
                    <a:p>
                      <a:r>
                        <a:rPr lang="en-US" altLang="zh-CN" dirty="0"/>
                        <a:t>1</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185945326"/>
                  </a:ext>
                </a:extLst>
              </a:tr>
              <a:tr h="394250">
                <a:tc>
                  <a:txBody>
                    <a:bodyPr/>
                    <a:lstStyle/>
                    <a:p>
                      <a:r>
                        <a:rPr lang="en-US" altLang="zh-CN" dirty="0"/>
                        <a:t>2</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583654745"/>
                  </a:ext>
                </a:extLst>
              </a:tr>
              <a:tr h="394250">
                <a:tc>
                  <a:txBody>
                    <a:bodyPr/>
                    <a:lstStyle/>
                    <a:p>
                      <a:r>
                        <a:rPr lang="en-US" altLang="zh-CN" dirty="0"/>
                        <a:t>3</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061729261"/>
                  </a:ext>
                </a:extLst>
              </a:tr>
              <a:tr h="394250">
                <a:tc>
                  <a:txBody>
                    <a:bodyPr/>
                    <a:lstStyle/>
                    <a:p>
                      <a:r>
                        <a:rPr lang="en-US" altLang="zh-CN" dirty="0"/>
                        <a:t>4</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141594603"/>
                  </a:ext>
                </a:extLst>
              </a:tr>
              <a:tr h="394250">
                <a:tc>
                  <a:txBody>
                    <a:bodyPr/>
                    <a:lstStyle/>
                    <a:p>
                      <a:r>
                        <a:rPr lang="en-US" altLang="zh-CN" dirty="0"/>
                        <a:t>5</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85719651"/>
                  </a:ext>
                </a:extLst>
              </a:tr>
              <a:tr h="394250">
                <a:tc>
                  <a:txBody>
                    <a:bodyPr/>
                    <a:lstStyle/>
                    <a:p>
                      <a:r>
                        <a:rPr lang="en-US" altLang="zh-CN" dirty="0"/>
                        <a:t>6</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741526842"/>
                  </a:ext>
                </a:extLst>
              </a:tr>
              <a:tr h="394250">
                <a:tc>
                  <a:txBody>
                    <a:bodyPr/>
                    <a:lstStyle/>
                    <a:p>
                      <a:r>
                        <a:rPr lang="en-US" altLang="zh-CN" dirty="0"/>
                        <a:t>7</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496773095"/>
                  </a:ext>
                </a:extLst>
              </a:tr>
              <a:tr h="394250">
                <a:tc>
                  <a:txBody>
                    <a:bodyPr/>
                    <a:lstStyle/>
                    <a:p>
                      <a:r>
                        <a:rPr lang="en-US" altLang="zh-CN" dirty="0"/>
                        <a:t>8</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56042466"/>
                  </a:ext>
                </a:extLst>
              </a:tr>
              <a:tr h="394250">
                <a:tc>
                  <a:txBody>
                    <a:bodyPr/>
                    <a:lstStyle/>
                    <a:p>
                      <a:r>
                        <a:rPr lang="en-US" altLang="zh-CN" dirty="0"/>
                        <a:t>9</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4218174176"/>
                  </a:ext>
                </a:extLst>
              </a:tr>
              <a:tr h="394250">
                <a:tc>
                  <a:txBody>
                    <a:bodyPr/>
                    <a:lstStyle/>
                    <a:p>
                      <a:r>
                        <a:rPr lang="en-US" altLang="zh-CN" dirty="0"/>
                        <a:t>10</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176464332"/>
                  </a:ext>
                </a:extLst>
              </a:tr>
              <a:tr h="394250">
                <a:tc>
                  <a:txBody>
                    <a:bodyPr/>
                    <a:lstStyle/>
                    <a:p>
                      <a:r>
                        <a:rPr lang="en-US" altLang="zh-CN" dirty="0"/>
                        <a:t>11</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753150081"/>
                  </a:ext>
                </a:extLst>
              </a:tr>
              <a:tr h="394250">
                <a:tc>
                  <a:txBody>
                    <a:bodyPr/>
                    <a:lstStyle/>
                    <a:p>
                      <a:r>
                        <a:rPr lang="en-US" altLang="zh-CN" dirty="0"/>
                        <a:t>12</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229503312"/>
                  </a:ext>
                </a:extLst>
              </a:tr>
              <a:tr h="394250">
                <a:tc>
                  <a:txBody>
                    <a:bodyPr/>
                    <a:lstStyle/>
                    <a:p>
                      <a:r>
                        <a:rPr lang="en-US" altLang="zh-CN" dirty="0"/>
                        <a:t>13</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63335530"/>
                  </a:ext>
                </a:extLst>
              </a:tr>
              <a:tr h="394250">
                <a:tc>
                  <a:txBody>
                    <a:bodyPr/>
                    <a:lstStyle/>
                    <a:p>
                      <a:r>
                        <a:rPr lang="en-US" altLang="zh-CN" dirty="0"/>
                        <a:t>14</a:t>
                      </a:r>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3626533946"/>
                  </a:ext>
                </a:extLst>
              </a:tr>
            </a:tbl>
          </a:graphicData>
        </a:graphic>
      </p:graphicFrame>
    </p:spTree>
    <p:extLst>
      <p:ext uri="{BB962C8B-B14F-4D97-AF65-F5344CB8AC3E}">
        <p14:creationId xmlns:p14="http://schemas.microsoft.com/office/powerpoint/2010/main" val="2328900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433F3-D65B-C052-A311-4E72C9300EE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EFF4285-74CD-C91D-9141-A6D3EF1B22A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8B0C73A-4F18-917A-320B-B63DB4F1DCDF}"/>
              </a:ext>
            </a:extLst>
          </p:cNvPr>
          <p:cNvPicPr>
            <a:picLocks noChangeAspect="1"/>
          </p:cNvPicPr>
          <p:nvPr/>
        </p:nvPicPr>
        <p:blipFill>
          <a:blip r:embed="rId2"/>
          <a:stretch>
            <a:fillRect/>
          </a:stretch>
        </p:blipFill>
        <p:spPr>
          <a:xfrm>
            <a:off x="615314" y="194309"/>
            <a:ext cx="6699885" cy="6518807"/>
          </a:xfrm>
          <a:prstGeom prst="rect">
            <a:avLst/>
          </a:prstGeom>
        </p:spPr>
      </p:pic>
    </p:spTree>
    <p:extLst>
      <p:ext uri="{BB962C8B-B14F-4D97-AF65-F5344CB8AC3E}">
        <p14:creationId xmlns:p14="http://schemas.microsoft.com/office/powerpoint/2010/main" val="1570796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A01D9-50F0-6657-8A57-F0341B1DC03E}"/>
              </a:ext>
            </a:extLst>
          </p:cNvPr>
          <p:cNvSpPr>
            <a:spLocks noGrp="1"/>
          </p:cNvSpPr>
          <p:nvPr>
            <p:ph type="title"/>
          </p:nvPr>
        </p:nvSpPr>
        <p:spPr/>
        <p:txBody>
          <a:bodyPr/>
          <a:lstStyle/>
          <a:p>
            <a:r>
              <a:rPr lang="en-US" altLang="zh-CN" dirty="0"/>
              <a:t>A-</a:t>
            </a:r>
            <a:r>
              <a:rPr lang="en-US" altLang="zh-CN" dirty="0" err="1"/>
              <a:t>Tokitsukaze</a:t>
            </a:r>
            <a:r>
              <a:rPr lang="en-US" altLang="zh-CN" dirty="0"/>
              <a:t> and Absolute Expectation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B8A2E08-C95B-7324-350F-9942C44E69C3}"/>
                  </a:ext>
                </a:extLst>
              </p:cNvPr>
              <p:cNvSpPr>
                <a:spLocks noGrp="1"/>
              </p:cNvSpPr>
              <p:nvPr>
                <p:ph idx="1"/>
              </p:nvPr>
            </p:nvSpPr>
            <p:spPr/>
            <p:txBody>
              <a:bodyPr/>
              <a:lstStyle/>
              <a:p>
                <a:r>
                  <a:rPr lang="en-US" altLang="zh-CN" dirty="0"/>
                  <a:t>Tokitsukaze </a:t>
                </a:r>
                <a:r>
                  <a:rPr lang="zh-CN" altLang="en-US" dirty="0"/>
                  <a:t>有一个由 </a:t>
                </a:r>
                <a:r>
                  <a:rPr lang="en-US" altLang="zh-CN" dirty="0"/>
                  <a:t>n </a:t>
                </a:r>
                <a:r>
                  <a:rPr lang="zh-CN" altLang="en-US" dirty="0"/>
                  <a:t>个整数组成的序列 </a:t>
                </a:r>
                <a:r>
                  <a:rPr lang="en-US" altLang="zh-CN" dirty="0"/>
                  <a:t>{a 1​ ,a 2​ ,…,a n​ }</a:t>
                </a:r>
                <a:r>
                  <a:rPr lang="zh-CN" altLang="en-US" dirty="0"/>
                  <a:t>，其中第 </a:t>
                </a:r>
                <a:r>
                  <a:rPr lang="en-US" altLang="zh-CN" dirty="0" err="1"/>
                  <a:t>i</a:t>
                </a:r>
                <a:r>
                  <a:rPr lang="en-US" altLang="zh-CN" dirty="0"/>
                  <a:t> </a:t>
                </a:r>
                <a:r>
                  <a:rPr lang="zh-CN" altLang="en-US" dirty="0"/>
                  <a:t>个元素 </a:t>
                </a:r>
                <a:r>
                  <a:rPr lang="en-US" altLang="zh-CN" dirty="0"/>
                  <a:t>a </a:t>
                </a:r>
                <a:r>
                  <a:rPr lang="en-US" altLang="zh-CN" dirty="0" err="1"/>
                  <a:t>i</a:t>
                </a:r>
                <a:r>
                  <a:rPr lang="en-US" altLang="zh-CN" dirty="0"/>
                  <a:t>​  </a:t>
                </a:r>
                <a:r>
                  <a:rPr lang="zh-CN" altLang="en-US" dirty="0"/>
                  <a:t>的值在区间 </a:t>
                </a:r>
                <a:r>
                  <a:rPr lang="en-US" altLang="zh-CN" dirty="0"/>
                  <a:t>[l </a:t>
                </a:r>
                <a:r>
                  <a:rPr lang="en-US" altLang="zh-CN" dirty="0" err="1"/>
                  <a:t>i</a:t>
                </a:r>
                <a:r>
                  <a:rPr lang="en-US" altLang="zh-CN" dirty="0"/>
                  <a:t>​ ,r </a:t>
                </a:r>
                <a:r>
                  <a:rPr lang="en-US" altLang="zh-CN" dirty="0" err="1"/>
                  <a:t>i</a:t>
                </a:r>
                <a:r>
                  <a:rPr lang="en-US" altLang="zh-CN" dirty="0"/>
                  <a:t>​ ] </a:t>
                </a:r>
                <a:r>
                  <a:rPr lang="zh-CN" altLang="en-US" dirty="0"/>
                  <a:t>中独立地、等概率随机生成。定义一个序列的价值为 </a:t>
                </a:r>
                <a14:m>
                  <m:oMath xmlns:m="http://schemas.openxmlformats.org/officeDocument/2006/math">
                    <m:r>
                      <m:rPr>
                        <m:sty m:val="p"/>
                      </m:rPr>
                      <a:rPr lang="en-US" altLang="zh-CN" i="1" dirty="0">
                        <a:latin typeface="Cambria Math" panose="02040503050406030204" pitchFamily="18" charset="0"/>
                      </a:rPr>
                      <m:t>val</m:t>
                    </m:r>
                    <m:d>
                      <m:dPr>
                        <m:ctrlPr>
                          <a:rPr lang="en-US" altLang="zh-CN" b="0" i="0" dirty="0" smtClean="0">
                            <a:latin typeface="Cambria Math" panose="02040503050406030204" pitchFamily="18" charset="0"/>
                          </a:rPr>
                        </m:ctrlPr>
                      </m:dPr>
                      <m:e>
                        <m:r>
                          <m:rPr>
                            <m:sty m:val="p"/>
                          </m:rPr>
                          <a:rPr lang="en-US" altLang="zh-CN" b="0" i="0" dirty="0" smtClean="0">
                            <a:latin typeface="Cambria Math" panose="02040503050406030204" pitchFamily="18" charset="0"/>
                          </a:rPr>
                          <m:t>a</m:t>
                        </m:r>
                      </m:e>
                    </m:d>
                    <m:r>
                      <a:rPr lang="en-US" altLang="zh-CN" b="0" i="0" dirty="0" smtClean="0">
                        <a:latin typeface="Cambria Math" panose="02040503050406030204" pitchFamily="18" charset="0"/>
                      </a:rPr>
                      <m:t>= </m:t>
                    </m:r>
                    <m:nary>
                      <m:naryPr>
                        <m:chr m:val="∑"/>
                        <m:ctrlPr>
                          <a:rPr lang="en-US" altLang="zh-CN" b="0"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𝑛</m:t>
                        </m:r>
                      </m:sup>
                      <m:e>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e>
                        </m:d>
                      </m:e>
                    </m:nary>
                  </m:oMath>
                </a14:m>
                <a:r>
                  <a:rPr lang="en-US" altLang="zh-CN" dirty="0"/>
                  <a:t>​ </a:t>
                </a:r>
                <a:r>
                  <a:rPr lang="zh-CN" altLang="en-US" dirty="0"/>
                  <a:t>，</a:t>
                </a:r>
                <a:r>
                  <a:rPr lang="en-US" altLang="zh-CN" dirty="0" err="1"/>
                  <a:t>Tokitsukaze</a:t>
                </a:r>
                <a:r>
                  <a:rPr lang="en-US" altLang="zh-CN" dirty="0"/>
                  <a:t> </a:t>
                </a:r>
                <a:r>
                  <a:rPr lang="zh-CN" altLang="en-US" dirty="0"/>
                  <a:t>想知道 </a:t>
                </a:r>
                <a:r>
                  <a:rPr lang="en-US" altLang="zh-CN" dirty="0" err="1"/>
                  <a:t>val</a:t>
                </a:r>
                <a:r>
                  <a:rPr lang="en-US" altLang="zh-CN" dirty="0"/>
                  <a:t>(a) </a:t>
                </a:r>
                <a:r>
                  <a:rPr lang="zh-CN" altLang="en-US" dirty="0"/>
                  <a:t>的期望。</a:t>
                </a:r>
              </a:p>
            </p:txBody>
          </p:sp>
        </mc:Choice>
        <mc:Fallback>
          <p:sp>
            <p:nvSpPr>
              <p:cNvPr id="3" name="内容占位符 2">
                <a:extLst>
                  <a:ext uri="{FF2B5EF4-FFF2-40B4-BE49-F238E27FC236}">
                    <a16:creationId xmlns:a16="http://schemas.microsoft.com/office/drawing/2014/main" id="{2B8A2E08-C95B-7324-350F-9942C44E69C3}"/>
                  </a:ext>
                </a:extLst>
              </p:cNvPr>
              <p:cNvSpPr>
                <a:spLocks noGrp="1" noRot="1" noChangeAspect="1" noMove="1" noResize="1" noEditPoints="1" noAdjustHandles="1" noChangeArrowheads="1" noChangeShapeType="1" noTextEdit="1"/>
              </p:cNvSpPr>
              <p:nvPr>
                <p:ph idx="1"/>
              </p:nvPr>
            </p:nvSpPr>
            <p:spPr>
              <a:blipFill>
                <a:blip r:embed="rId2"/>
                <a:stretch>
                  <a:fillRect l="-1043" t="-2521" r="-2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0026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F8BE6-DA85-D99A-01BB-D6FCD409576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F4A8060-C3CB-1310-04E5-842544435BE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33C7054-33F8-F5C0-8B01-EBBFE8BFC7C2}"/>
              </a:ext>
            </a:extLst>
          </p:cNvPr>
          <p:cNvPicPr>
            <a:picLocks noChangeAspect="1"/>
          </p:cNvPicPr>
          <p:nvPr/>
        </p:nvPicPr>
        <p:blipFill>
          <a:blip r:embed="rId2"/>
          <a:stretch>
            <a:fillRect/>
          </a:stretch>
        </p:blipFill>
        <p:spPr>
          <a:xfrm>
            <a:off x="1566025" y="0"/>
            <a:ext cx="5310909" cy="6858000"/>
          </a:xfrm>
          <a:prstGeom prst="rect">
            <a:avLst/>
          </a:prstGeom>
        </p:spPr>
      </p:pic>
    </p:spTree>
    <p:extLst>
      <p:ext uri="{BB962C8B-B14F-4D97-AF65-F5344CB8AC3E}">
        <p14:creationId xmlns:p14="http://schemas.microsoft.com/office/powerpoint/2010/main" val="69832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7713D-E872-7EC5-9CE2-E3F1B822FC1E}"/>
              </a:ext>
            </a:extLst>
          </p:cNvPr>
          <p:cNvSpPr>
            <a:spLocks noGrp="1"/>
          </p:cNvSpPr>
          <p:nvPr>
            <p:ph type="title"/>
          </p:nvPr>
        </p:nvSpPr>
        <p:spPr/>
        <p:txBody>
          <a:bodyPr/>
          <a:lstStyle/>
          <a:p>
            <a:r>
              <a:rPr lang="zh-CN" altLang="en-US" dirty="0"/>
              <a:t>补充知识：乘法逆元</a:t>
            </a:r>
          </a:p>
        </p:txBody>
      </p:sp>
      <p:sp>
        <p:nvSpPr>
          <p:cNvPr id="3" name="内容占位符 2">
            <a:extLst>
              <a:ext uri="{FF2B5EF4-FFF2-40B4-BE49-F238E27FC236}">
                <a16:creationId xmlns:a16="http://schemas.microsoft.com/office/drawing/2014/main" id="{374B35F2-A7F1-BCCC-CE55-FDE7EB7CAB8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389113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逆元</a:t>
            </a:r>
          </a:p>
        </p:txBody>
      </p:sp>
      <p:sp>
        <p:nvSpPr>
          <p:cNvPr id="3" name="内容占位符 2"/>
          <p:cNvSpPr>
            <a:spLocks noGrp="1"/>
          </p:cNvSpPr>
          <p:nvPr>
            <p:ph idx="1"/>
          </p:nvPr>
        </p:nvSpPr>
        <p:spPr/>
        <p:txBody>
          <a:bodyPr/>
          <a:lstStyle/>
          <a:p>
            <a:r>
              <a:rPr lang="zh-CN" altLang="en-US" dirty="0"/>
              <a:t>模运算没有除法。但是我们都知道，想要除以一个数，可以乘上它的逆。</a:t>
            </a:r>
            <a:endParaRPr lang="en-US" altLang="zh-CN" dirty="0"/>
          </a:p>
          <a:p>
            <a:r>
              <a:rPr lang="zh-CN" altLang="en-US" dirty="0"/>
              <a:t>所以模运算的除法，就是乘上逆。</a:t>
            </a:r>
            <a:endParaRPr lang="en-US" altLang="zh-CN" dirty="0"/>
          </a:p>
          <a:p>
            <a:r>
              <a:rPr lang="zh-CN" altLang="en-US" dirty="0"/>
              <a:t>不妨设</a:t>
            </a:r>
            <a:r>
              <a:rPr lang="en-US" altLang="zh-CN" dirty="0"/>
              <a:t>a</a:t>
            </a:r>
            <a:r>
              <a:rPr lang="zh-CN" altLang="en-US" dirty="0"/>
              <a:t>的逆元是</a:t>
            </a:r>
            <a:r>
              <a:rPr lang="en-US" altLang="zh-CN" dirty="0"/>
              <a:t>x</a:t>
            </a:r>
            <a:r>
              <a:rPr lang="zh-CN" altLang="en-US" dirty="0"/>
              <a:t>，那么有</a:t>
            </a:r>
            <a:endParaRPr lang="en-US" altLang="zh-CN" dirty="0"/>
          </a:p>
          <a:p>
            <a:r>
              <a:rPr lang="en-US" altLang="zh-CN" dirty="0"/>
              <a:t>ax = 1 (mod m)</a:t>
            </a:r>
            <a:endParaRPr lang="zh-CN" altLang="en-US" dirty="0"/>
          </a:p>
          <a:p>
            <a:endParaRPr lang="zh-CN" altLang="en-US" dirty="0"/>
          </a:p>
        </p:txBody>
      </p:sp>
    </p:spTree>
    <p:extLst>
      <p:ext uri="{BB962C8B-B14F-4D97-AF65-F5344CB8AC3E}">
        <p14:creationId xmlns:p14="http://schemas.microsoft.com/office/powerpoint/2010/main" val="23466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A734A-B481-4DCB-9F7C-6998281C1818}"/>
              </a:ext>
            </a:extLst>
          </p:cNvPr>
          <p:cNvSpPr>
            <a:spLocks noGrp="1"/>
          </p:cNvSpPr>
          <p:nvPr>
            <p:ph type="title"/>
          </p:nvPr>
        </p:nvSpPr>
        <p:spPr/>
        <p:txBody>
          <a:bodyPr/>
          <a:lstStyle/>
          <a:p>
            <a:r>
              <a:rPr lang="zh-CN" altLang="en-US" dirty="0"/>
              <a:t>费马小定理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536B755-90F5-4F8D-9258-1A849AF4AD1F}"/>
                  </a:ext>
                </a:extLst>
              </p:cNvPr>
              <p:cNvSpPr>
                <a:spLocks noGrp="1"/>
              </p:cNvSpPr>
              <p:nvPr>
                <p:ph idx="1"/>
              </p:nvPr>
            </p:nvSpPr>
            <p:spPr/>
            <p:txBody>
              <a:bodyPr/>
              <a:lstStyle/>
              <a:p>
                <a:r>
                  <a:rPr lang="zh-CN" altLang="en-US" dirty="0"/>
                  <a:t>若</a:t>
                </a:r>
                <a:r>
                  <a:rPr lang="en-US" altLang="zh-CN" dirty="0"/>
                  <a:t>p</a:t>
                </a:r>
                <a:r>
                  <a:rPr lang="zh-CN" altLang="en-US" dirty="0"/>
                  <a:t>是质数，则对于任意不能被</a:t>
                </a:r>
                <a:r>
                  <a:rPr lang="en-US" altLang="zh-CN" dirty="0"/>
                  <a:t>p</a:t>
                </a:r>
                <a:r>
                  <a:rPr lang="zh-CN" altLang="en-US" dirty="0"/>
                  <a:t>整除的整数</a:t>
                </a:r>
                <a:r>
                  <a:rPr lang="en-US" altLang="zh-CN" dirty="0"/>
                  <a:t>a</a:t>
                </a:r>
                <a:r>
                  <a:rPr lang="zh-CN" altLang="en-US" dirty="0"/>
                  <a:t>，有</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r>
                          <m:rPr>
                            <m:sty m:val="p"/>
                          </m:rPr>
                          <a:rPr lang="en-US" altLang="zh-CN" i="1">
                            <a:latin typeface="Cambria Math" panose="02040503050406030204" pitchFamily="18" charset="0"/>
                          </a:rPr>
                          <m:t>a</m:t>
                        </m:r>
                      </m:e>
                      <m:sup>
                        <m:r>
                          <m:rPr>
                            <m:sty m:val="p"/>
                          </m:rPr>
                          <a:rPr lang="en-US" altLang="zh-CN" i="1" smtClean="0">
                            <a:latin typeface="Cambria Math" panose="02040503050406030204" pitchFamily="18" charset="0"/>
                          </a:rPr>
                          <m:t>p</m:t>
                        </m:r>
                        <m:r>
                          <a:rPr lang="en-US" altLang="zh-CN" b="0" i="1" smtClean="0">
                            <a:latin typeface="Cambria Math" panose="02040503050406030204" pitchFamily="18" charset="0"/>
                          </a:rPr>
                          <m:t>−1</m:t>
                        </m:r>
                      </m:sup>
                    </m:s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𝑚𝑜𝑑</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若</a:t>
                </a:r>
                <a:r>
                  <a:rPr lang="en-US" altLang="zh-CN" dirty="0"/>
                  <a:t>p</a:t>
                </a:r>
                <a:r>
                  <a:rPr lang="zh-CN" altLang="en-US" dirty="0"/>
                  <a:t>是质数，则对于任意整数</a:t>
                </a:r>
                <a:r>
                  <a:rPr lang="en-US" altLang="zh-CN" dirty="0"/>
                  <a:t>a</a:t>
                </a:r>
                <a:r>
                  <a:rPr lang="zh-CN" altLang="en-US" dirty="0"/>
                  <a:t>，有</a:t>
                </a:r>
                <a:endParaRPr lang="en-US" altLang="zh-CN" dirty="0"/>
              </a:p>
              <a:p>
                <a14:m>
                  <m:oMath xmlns:m="http://schemas.openxmlformats.org/officeDocument/2006/math">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a</m:t>
                        </m:r>
                      </m:e>
                      <m:sup>
                        <m:r>
                          <m:rPr>
                            <m:sty m:val="p"/>
                          </m:rPr>
                          <a:rPr lang="en-US" altLang="zh-CN" i="1">
                            <a:latin typeface="Cambria Math" panose="02040503050406030204" pitchFamily="18" charset="0"/>
                          </a:rPr>
                          <m:t>p</m:t>
                        </m:r>
                      </m:sup>
                    </m:sSup>
                    <m:r>
                      <a:rPr lang="en-US" altLang="zh-CN" i="1">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a</m:t>
                    </m:r>
                    <m:r>
                      <a:rPr lang="en-US" altLang="zh-CN" b="0" i="1">
                        <a:latin typeface="Cambria Math" panose="02040503050406030204" pitchFamily="18" charset="0"/>
                        <a:ea typeface="Cambria Math" panose="02040503050406030204" pitchFamily="18" charset="0"/>
                      </a:rPr>
                      <m:t>(</m:t>
                    </m:r>
                    <m:r>
                      <a:rPr lang="en-US" altLang="zh-CN" b="0" i="1">
                        <a:latin typeface="Cambria Math" panose="02040503050406030204" pitchFamily="18" charset="0"/>
                        <a:ea typeface="Cambria Math" panose="02040503050406030204" pitchFamily="18" charset="0"/>
                      </a:rPr>
                      <m:t>𝑚𝑜𝑑</m:t>
                    </m:r>
                    <m:r>
                      <a:rPr lang="en-US" altLang="zh-CN" b="0" i="1">
                        <a:latin typeface="Cambria Math" panose="02040503050406030204" pitchFamily="18" charset="0"/>
                        <a:ea typeface="Cambria Math" panose="02040503050406030204" pitchFamily="18" charset="0"/>
                      </a:rPr>
                      <m:t> </m:t>
                    </m:r>
                    <m:r>
                      <a:rPr lang="en-US" altLang="zh-CN" b="0" i="1">
                        <a:latin typeface="Cambria Math" panose="02040503050406030204" pitchFamily="18" charset="0"/>
                        <a:ea typeface="Cambria Math" panose="02040503050406030204" pitchFamily="18" charset="0"/>
                      </a:rPr>
                      <m:t>𝑝</m:t>
                    </m:r>
                    <m:r>
                      <a:rPr lang="en-US" altLang="zh-CN" b="0" i="1">
                        <a:latin typeface="Cambria Math" panose="02040503050406030204" pitchFamily="18" charset="0"/>
                        <a:ea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4536B755-90F5-4F8D-9258-1A849AF4AD1F}"/>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146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4DEF3-F8B3-0C2F-B175-37A007974277}"/>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339FB1C5-89AD-1023-202A-3E1304240D54}"/>
              </a:ext>
            </a:extLst>
          </p:cNvPr>
          <p:cNvGraphicFramePr>
            <a:graphicFrameLocks noGrp="1"/>
          </p:cNvGraphicFramePr>
          <p:nvPr>
            <p:ph idx="1"/>
            <p:extLst>
              <p:ext uri="{D42A27DB-BD31-4B8C-83A1-F6EECF244321}">
                <p14:modId xmlns:p14="http://schemas.microsoft.com/office/powerpoint/2010/main" val="2663158616"/>
              </p:ext>
            </p:extLst>
          </p:nvPr>
        </p:nvGraphicFramePr>
        <p:xfrm>
          <a:off x="1066799" y="1274173"/>
          <a:ext cx="9013372" cy="4820920"/>
        </p:xfrm>
        <a:graphic>
          <a:graphicData uri="http://schemas.openxmlformats.org/drawingml/2006/table">
            <a:tbl>
              <a:tblPr firstRow="1" firstCol="1" bandRow="1">
                <a:tableStyleId>{5C22544A-7EE6-4342-B048-85BDC9FD1C3A}</a:tableStyleId>
              </a:tblPr>
              <a:tblGrid>
                <a:gridCol w="4789715">
                  <a:extLst>
                    <a:ext uri="{9D8B030D-6E8A-4147-A177-3AD203B41FA5}">
                      <a16:colId xmlns:a16="http://schemas.microsoft.com/office/drawing/2014/main" val="1290128605"/>
                    </a:ext>
                  </a:extLst>
                </a:gridCol>
                <a:gridCol w="936171">
                  <a:extLst>
                    <a:ext uri="{9D8B030D-6E8A-4147-A177-3AD203B41FA5}">
                      <a16:colId xmlns:a16="http://schemas.microsoft.com/office/drawing/2014/main" val="2216686243"/>
                    </a:ext>
                  </a:extLst>
                </a:gridCol>
                <a:gridCol w="3287486">
                  <a:extLst>
                    <a:ext uri="{9D8B030D-6E8A-4147-A177-3AD203B41FA5}">
                      <a16:colId xmlns:a16="http://schemas.microsoft.com/office/drawing/2014/main" val="1296524630"/>
                    </a:ext>
                  </a:extLst>
                </a:gridCol>
              </a:tblGrid>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328977595"/>
                  </a:ext>
                </a:extLst>
              </a:tr>
              <a:tr h="370840">
                <a:tc>
                  <a:txBody>
                    <a:bodyPr/>
                    <a:lstStyle/>
                    <a:p>
                      <a:r>
                        <a:rPr lang="en-US" altLang="zh-CN" dirty="0"/>
                        <a:t>K-</a:t>
                      </a:r>
                      <a:r>
                        <a:rPr lang="en-US" altLang="zh-CN" dirty="0" err="1"/>
                        <a:t>Tokitsukaze</a:t>
                      </a:r>
                      <a:r>
                        <a:rPr lang="en-US" altLang="zh-CN" dirty="0"/>
                        <a:t> and Shawarma</a:t>
                      </a:r>
                      <a:endParaRPr lang="zh-CN" altLang="en-US" dirty="0"/>
                    </a:p>
                  </a:txBody>
                  <a:tcPr/>
                </a:tc>
                <a:tc>
                  <a:txBody>
                    <a:bodyPr/>
                    <a:lstStyle/>
                    <a:p>
                      <a:r>
                        <a:rPr lang="zh-CN" altLang="en-US" dirty="0"/>
                        <a:t>签到</a:t>
                      </a:r>
                    </a:p>
                  </a:txBody>
                  <a:tcPr/>
                </a:tc>
                <a:tc>
                  <a:txBody>
                    <a:bodyPr/>
                    <a:lstStyle/>
                    <a:p>
                      <a:r>
                        <a:rPr lang="zh-CN" altLang="en-US" dirty="0"/>
                        <a:t>模拟</a:t>
                      </a:r>
                    </a:p>
                  </a:txBody>
                  <a:tcPr/>
                </a:tc>
                <a:extLst>
                  <a:ext uri="{0D108BD9-81ED-4DB2-BD59-A6C34878D82A}">
                    <a16:rowId xmlns:a16="http://schemas.microsoft.com/office/drawing/2014/main" val="840452902"/>
                  </a:ext>
                </a:extLst>
              </a:tr>
              <a:tr h="370840">
                <a:tc>
                  <a:txBody>
                    <a:bodyPr/>
                    <a:lstStyle/>
                    <a:p>
                      <a:r>
                        <a:rPr lang="en-US" altLang="zh-CN" dirty="0"/>
                        <a:t>I-</a:t>
                      </a:r>
                      <a:r>
                        <a:rPr lang="en-US" altLang="zh-CN" dirty="0" err="1"/>
                        <a:t>Tokitsukaze</a:t>
                      </a:r>
                      <a:r>
                        <a:rPr lang="en-US" altLang="zh-CN" dirty="0"/>
                        <a:t> and Pajama Party</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签到</a:t>
                      </a:r>
                    </a:p>
                  </a:txBody>
                  <a:tcPr/>
                </a:tc>
                <a:tc>
                  <a:txBody>
                    <a:bodyPr/>
                    <a:lstStyle/>
                    <a:p>
                      <a:r>
                        <a:rPr lang="zh-CN" altLang="en-US" dirty="0"/>
                        <a:t>枚举优化</a:t>
                      </a:r>
                    </a:p>
                  </a:txBody>
                  <a:tcPr/>
                </a:tc>
                <a:extLst>
                  <a:ext uri="{0D108BD9-81ED-4DB2-BD59-A6C34878D82A}">
                    <a16:rowId xmlns:a16="http://schemas.microsoft.com/office/drawing/2014/main" val="1562278223"/>
                  </a:ext>
                </a:extLst>
              </a:tr>
              <a:tr h="370840">
                <a:tc>
                  <a:txBody>
                    <a:bodyPr/>
                    <a:lstStyle/>
                    <a:p>
                      <a:r>
                        <a:rPr lang="en-US" altLang="zh-CN" dirty="0"/>
                        <a:t>E-</a:t>
                      </a:r>
                      <a:r>
                        <a:rPr lang="en-US" altLang="zh-CN" dirty="0" err="1"/>
                        <a:t>Tokitsukaze</a:t>
                      </a:r>
                      <a:r>
                        <a:rPr lang="en-US" altLang="zh-CN" dirty="0"/>
                        <a:t> and Dragon's Breath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签到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枚举优化</a:t>
                      </a:r>
                    </a:p>
                  </a:txBody>
                  <a:tcPr/>
                </a:tc>
                <a:extLst>
                  <a:ext uri="{0D108BD9-81ED-4DB2-BD59-A6C34878D82A}">
                    <a16:rowId xmlns:a16="http://schemas.microsoft.com/office/drawing/2014/main" val="619294133"/>
                  </a:ext>
                </a:extLst>
              </a:tr>
              <a:tr h="370840">
                <a:tc>
                  <a:txBody>
                    <a:bodyPr/>
                    <a:lstStyle/>
                    <a:p>
                      <a:r>
                        <a:rPr lang="en-US" altLang="zh-CN" dirty="0"/>
                        <a:t>B-</a:t>
                      </a:r>
                      <a:r>
                        <a:rPr lang="en-US" altLang="zh-CN" dirty="0" err="1"/>
                        <a:t>Tokitsukaze</a:t>
                      </a:r>
                      <a:r>
                        <a:rPr lang="en-US" altLang="zh-CN" dirty="0"/>
                        <a:t> and Balance String (easy)</a:t>
                      </a:r>
                      <a:endParaRPr lang="zh-CN" altLang="en-US" dirty="0"/>
                    </a:p>
                  </a:txBody>
                  <a:tcPr/>
                </a:tc>
                <a:tc>
                  <a:txBody>
                    <a:bodyPr/>
                    <a:lstStyle/>
                    <a:p>
                      <a:r>
                        <a:rPr lang="zh-CN" altLang="en-US" dirty="0"/>
                        <a:t>签到</a:t>
                      </a:r>
                      <a:r>
                        <a:rPr lang="en-US" altLang="zh-CN" dirty="0"/>
                        <a:t>+</a:t>
                      </a:r>
                      <a:endParaRPr lang="zh-CN" altLang="en-US" dirty="0"/>
                    </a:p>
                  </a:txBody>
                  <a:tcPr/>
                </a:tc>
                <a:tc>
                  <a:txBody>
                    <a:bodyPr/>
                    <a:lstStyle/>
                    <a:p>
                      <a:r>
                        <a:rPr lang="zh-CN" altLang="en-US" dirty="0"/>
                        <a:t>枚举</a:t>
                      </a:r>
                    </a:p>
                  </a:txBody>
                  <a:tcPr/>
                </a:tc>
                <a:extLst>
                  <a:ext uri="{0D108BD9-81ED-4DB2-BD59-A6C34878D82A}">
                    <a16:rowId xmlns:a16="http://schemas.microsoft.com/office/drawing/2014/main" val="1491636476"/>
                  </a:ext>
                </a:extLst>
              </a:tr>
              <a:tr h="370840">
                <a:tc>
                  <a:txBody>
                    <a:bodyPr/>
                    <a:lstStyle/>
                    <a:p>
                      <a:r>
                        <a:rPr lang="en-US" altLang="zh-CN" dirty="0"/>
                        <a:t>C-</a:t>
                      </a:r>
                      <a:r>
                        <a:rPr lang="en-US" altLang="zh-CN" dirty="0" err="1"/>
                        <a:t>Tokitsukaze</a:t>
                      </a:r>
                      <a:r>
                        <a:rPr lang="en-US" altLang="zh-CN" dirty="0"/>
                        <a:t> and Balance String (hard)</a:t>
                      </a:r>
                      <a:endParaRPr lang="zh-CN" altLang="en-US" dirty="0"/>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计数</a:t>
                      </a:r>
                    </a:p>
                  </a:txBody>
                  <a:tcPr/>
                </a:tc>
                <a:extLst>
                  <a:ext uri="{0D108BD9-81ED-4DB2-BD59-A6C34878D82A}">
                    <a16:rowId xmlns:a16="http://schemas.microsoft.com/office/drawing/2014/main" val="4186867583"/>
                  </a:ext>
                </a:extLst>
              </a:tr>
              <a:tr h="370840">
                <a:tc>
                  <a:txBody>
                    <a:bodyPr/>
                    <a:lstStyle/>
                    <a:p>
                      <a:r>
                        <a:rPr lang="en-US" altLang="zh-CN" dirty="0"/>
                        <a:t>D-</a:t>
                      </a:r>
                      <a:r>
                        <a:rPr lang="en-US" altLang="zh-CN" dirty="0" err="1"/>
                        <a:t>Tokitsukaze</a:t>
                      </a:r>
                      <a:r>
                        <a:rPr lang="en-US" altLang="zh-CN" dirty="0"/>
                        <a:t> and Concatenate‌ Palindrome</a:t>
                      </a:r>
                      <a:endParaRPr lang="zh-CN" altLang="en-US" dirty="0"/>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贪心、字符串</a:t>
                      </a:r>
                    </a:p>
                  </a:txBody>
                  <a:tcPr/>
                </a:tc>
                <a:extLst>
                  <a:ext uri="{0D108BD9-81ED-4DB2-BD59-A6C34878D82A}">
                    <a16:rowId xmlns:a16="http://schemas.microsoft.com/office/drawing/2014/main" val="3325848869"/>
                  </a:ext>
                </a:extLst>
              </a:tr>
              <a:tr h="370840">
                <a:tc>
                  <a:txBody>
                    <a:bodyPr/>
                    <a:lstStyle/>
                    <a:p>
                      <a:r>
                        <a:rPr lang="en-US" altLang="zh-CN" dirty="0"/>
                        <a:t>L-</a:t>
                      </a:r>
                      <a:r>
                        <a:rPr lang="en-US" altLang="zh-CN" dirty="0" err="1"/>
                        <a:t>Tokitsukaze</a:t>
                      </a:r>
                      <a:r>
                        <a:rPr lang="en-US" altLang="zh-CN" dirty="0"/>
                        <a:t> and XOR-Triangle</a:t>
                      </a:r>
                      <a:endParaRPr lang="zh-CN" altLang="en-US" dirty="0"/>
                    </a:p>
                  </a:txBody>
                  <a:tcPr/>
                </a:tc>
                <a:tc>
                  <a:txBody>
                    <a:bodyPr/>
                    <a:lstStyle/>
                    <a:p>
                      <a:r>
                        <a:rPr lang="zh-CN" altLang="en-US" dirty="0"/>
                        <a:t>铜牌</a:t>
                      </a:r>
                    </a:p>
                  </a:txBody>
                  <a:tcPr/>
                </a:tc>
                <a:tc>
                  <a:txBody>
                    <a:bodyPr/>
                    <a:lstStyle/>
                    <a:p>
                      <a:r>
                        <a:rPr lang="zh-CN" altLang="en-US" dirty="0"/>
                        <a:t>前缀和</a:t>
                      </a:r>
                    </a:p>
                  </a:txBody>
                  <a:tcPr/>
                </a:tc>
                <a:extLst>
                  <a:ext uri="{0D108BD9-81ED-4DB2-BD59-A6C34878D82A}">
                    <a16:rowId xmlns:a16="http://schemas.microsoft.com/office/drawing/2014/main" val="3467225085"/>
                  </a:ext>
                </a:extLst>
              </a:tr>
              <a:tr h="370840">
                <a:tc>
                  <a:txBody>
                    <a:bodyPr/>
                    <a:lstStyle/>
                    <a:p>
                      <a:r>
                        <a:rPr lang="en-US" altLang="zh-CN" dirty="0"/>
                        <a:t>A-</a:t>
                      </a:r>
                      <a:r>
                        <a:rPr lang="en-US" altLang="zh-CN" dirty="0" err="1"/>
                        <a:t>Tokitsukaze</a:t>
                      </a:r>
                      <a:r>
                        <a:rPr lang="en-US" altLang="zh-CN" dirty="0"/>
                        <a:t> and Absolute Expectation</a:t>
                      </a:r>
                      <a:endParaRPr lang="zh-CN" altLang="en-US" dirty="0"/>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期望、数列</a:t>
                      </a:r>
                    </a:p>
                  </a:txBody>
                  <a:tcPr/>
                </a:tc>
                <a:extLst>
                  <a:ext uri="{0D108BD9-81ED-4DB2-BD59-A6C34878D82A}">
                    <a16:rowId xmlns:a16="http://schemas.microsoft.com/office/drawing/2014/main" val="750308297"/>
                  </a:ext>
                </a:extLst>
              </a:tr>
              <a:tr h="370840">
                <a:tc>
                  <a:txBody>
                    <a:bodyPr/>
                    <a:lstStyle/>
                    <a:p>
                      <a:r>
                        <a:rPr lang="en-US" altLang="zh-CN" dirty="0"/>
                        <a:t>J-</a:t>
                      </a:r>
                      <a:r>
                        <a:rPr lang="en-US" altLang="zh-CN" dirty="0" err="1"/>
                        <a:t>Tokitsukaze</a:t>
                      </a:r>
                      <a:r>
                        <a:rPr lang="en-US" altLang="zh-CN" dirty="0"/>
                        <a:t> and Recall</a:t>
                      </a:r>
                      <a:endParaRPr lang="zh-CN" altLang="en-US" dirty="0"/>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并查集、贪心、</a:t>
                      </a:r>
                      <a:r>
                        <a:rPr lang="en-US" altLang="zh-CN" dirty="0" err="1"/>
                        <a:t>bfs</a:t>
                      </a:r>
                      <a:endParaRPr lang="zh-CN" altLang="en-US" dirty="0"/>
                    </a:p>
                  </a:txBody>
                  <a:tcPr/>
                </a:tc>
                <a:extLst>
                  <a:ext uri="{0D108BD9-81ED-4DB2-BD59-A6C34878D82A}">
                    <a16:rowId xmlns:a16="http://schemas.microsoft.com/office/drawing/2014/main" val="4246632947"/>
                  </a:ext>
                </a:extLst>
              </a:tr>
              <a:tr h="370840">
                <a:tc>
                  <a:txBody>
                    <a:bodyPr/>
                    <a:lstStyle/>
                    <a:p>
                      <a:r>
                        <a:rPr lang="en-US" altLang="zh-CN" dirty="0"/>
                        <a:t>F-</a:t>
                      </a:r>
                      <a:r>
                        <a:rPr lang="en-US" altLang="zh-CN" dirty="0" err="1"/>
                        <a:t>Tokitsukaze</a:t>
                      </a:r>
                      <a:r>
                        <a:rPr lang="en-US" altLang="zh-CN" dirty="0"/>
                        <a:t> and Kth Problem (easy)</a:t>
                      </a:r>
                      <a:endParaRPr lang="zh-CN" altLang="en-US" dirty="0"/>
                    </a:p>
                  </a:txBody>
                  <a:tcPr/>
                </a:tc>
                <a:tc>
                  <a:txBody>
                    <a:bodyPr/>
                    <a:lstStyle/>
                    <a:p>
                      <a:r>
                        <a:rPr lang="zh-CN" altLang="en-US" dirty="0"/>
                        <a:t>铜牌</a:t>
                      </a:r>
                      <a:r>
                        <a:rPr lang="en-US" altLang="zh-CN" dirty="0"/>
                        <a:t>+</a:t>
                      </a:r>
                      <a:endParaRPr lang="zh-CN" altLang="en-US" dirty="0"/>
                    </a:p>
                  </a:txBody>
                  <a:tcPr/>
                </a:tc>
                <a:tc>
                  <a:txBody>
                    <a:bodyPr/>
                    <a:lstStyle/>
                    <a:p>
                      <a:r>
                        <a:rPr lang="zh-CN" altLang="en-US" dirty="0"/>
                        <a:t>二分、枚举优化（双指针）</a:t>
                      </a:r>
                    </a:p>
                  </a:txBody>
                  <a:tcPr/>
                </a:tc>
                <a:extLst>
                  <a:ext uri="{0D108BD9-81ED-4DB2-BD59-A6C34878D82A}">
                    <a16:rowId xmlns:a16="http://schemas.microsoft.com/office/drawing/2014/main" val="2103246566"/>
                  </a:ext>
                </a:extLst>
              </a:tr>
              <a:tr h="370840">
                <a:tc>
                  <a:txBody>
                    <a:bodyPr/>
                    <a:lstStyle/>
                    <a:p>
                      <a:r>
                        <a:rPr lang="en-US" altLang="zh-CN" dirty="0"/>
                        <a:t>G-</a:t>
                      </a:r>
                      <a:r>
                        <a:rPr lang="en-US" altLang="zh-CN" dirty="0" err="1"/>
                        <a:t>Tokitsukaze</a:t>
                      </a:r>
                      <a:r>
                        <a:rPr lang="en-US" altLang="zh-CN" dirty="0"/>
                        <a:t> and Kth Problem (hard)</a:t>
                      </a:r>
                      <a:endParaRPr lang="zh-CN" altLang="en-US" dirty="0"/>
                    </a:p>
                  </a:txBody>
                  <a:tcPr/>
                </a:tc>
                <a:tc>
                  <a:txBody>
                    <a:bodyPr/>
                    <a:lstStyle/>
                    <a:p>
                      <a:r>
                        <a:rPr lang="zh-CN" altLang="en-US" dirty="0"/>
                        <a:t>银牌</a:t>
                      </a:r>
                    </a:p>
                  </a:txBody>
                  <a:tcPr/>
                </a:tc>
                <a:tc>
                  <a:txBody>
                    <a:bodyPr/>
                    <a:lstStyle/>
                    <a:p>
                      <a:r>
                        <a:rPr lang="zh-CN" altLang="en-US" dirty="0"/>
                        <a:t>线段树</a:t>
                      </a:r>
                      <a:r>
                        <a:rPr lang="en-US" altLang="zh-CN" dirty="0"/>
                        <a:t>/</a:t>
                      </a:r>
                      <a:r>
                        <a:rPr lang="zh-CN" altLang="en-US" dirty="0"/>
                        <a:t>主席树、贪心</a:t>
                      </a:r>
                    </a:p>
                  </a:txBody>
                  <a:tcPr/>
                </a:tc>
                <a:extLst>
                  <a:ext uri="{0D108BD9-81ED-4DB2-BD59-A6C34878D82A}">
                    <a16:rowId xmlns:a16="http://schemas.microsoft.com/office/drawing/2014/main" val="1684182286"/>
                  </a:ext>
                </a:extLst>
              </a:tr>
              <a:tr h="370840">
                <a:tc>
                  <a:txBody>
                    <a:bodyPr/>
                    <a:lstStyle/>
                    <a:p>
                      <a:r>
                        <a:rPr lang="en-US" altLang="zh-CN" dirty="0"/>
                        <a:t>H-</a:t>
                      </a:r>
                      <a:r>
                        <a:rPr lang="en-US" altLang="zh-CN" dirty="0" err="1"/>
                        <a:t>Tokitsukaze</a:t>
                      </a:r>
                      <a:r>
                        <a:rPr lang="en-US" altLang="zh-CN" dirty="0"/>
                        <a:t> and Necklace</a:t>
                      </a:r>
                      <a:endParaRPr lang="zh-CN" altLang="en-US" dirty="0"/>
                    </a:p>
                  </a:txBody>
                  <a:tcPr/>
                </a:tc>
                <a:tc>
                  <a:txBody>
                    <a:bodyPr/>
                    <a:lstStyle/>
                    <a:p>
                      <a:r>
                        <a:rPr lang="zh-CN" altLang="en-US" dirty="0"/>
                        <a:t>银牌</a:t>
                      </a:r>
                    </a:p>
                  </a:txBody>
                  <a:tcPr/>
                </a:tc>
                <a:tc>
                  <a:txBody>
                    <a:bodyPr/>
                    <a:lstStyle/>
                    <a:p>
                      <a:r>
                        <a:rPr lang="en-US" altLang="zh-CN" dirty="0" err="1"/>
                        <a:t>Dp</a:t>
                      </a:r>
                      <a:r>
                        <a:rPr lang="zh-CN" altLang="en-US" dirty="0"/>
                        <a:t>（方案太恶心了）</a:t>
                      </a:r>
                    </a:p>
                  </a:txBody>
                  <a:tcPr/>
                </a:tc>
                <a:extLst>
                  <a:ext uri="{0D108BD9-81ED-4DB2-BD59-A6C34878D82A}">
                    <a16:rowId xmlns:a16="http://schemas.microsoft.com/office/drawing/2014/main" val="3677060060"/>
                  </a:ext>
                </a:extLst>
              </a:tr>
            </a:tbl>
          </a:graphicData>
        </a:graphic>
      </p:graphicFrame>
    </p:spTree>
    <p:extLst>
      <p:ext uri="{BB962C8B-B14F-4D97-AF65-F5344CB8AC3E}">
        <p14:creationId xmlns:p14="http://schemas.microsoft.com/office/powerpoint/2010/main" val="2104308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63F07-3B34-7958-6D60-B351A85B70DA}"/>
              </a:ext>
            </a:extLst>
          </p:cNvPr>
          <p:cNvSpPr>
            <a:spLocks noGrp="1"/>
          </p:cNvSpPr>
          <p:nvPr>
            <p:ph type="title"/>
          </p:nvPr>
        </p:nvSpPr>
        <p:spPr/>
        <p:txBody>
          <a:bodyPr/>
          <a:lstStyle/>
          <a:p>
            <a:r>
              <a:rPr lang="en-US" altLang="zh-CN" dirty="0"/>
              <a:t>J-</a:t>
            </a:r>
            <a:r>
              <a:rPr lang="en-US" altLang="zh-CN" dirty="0" err="1"/>
              <a:t>Tokitsukaze</a:t>
            </a:r>
            <a:r>
              <a:rPr lang="en-US" altLang="zh-CN" dirty="0"/>
              <a:t> and Recall</a:t>
            </a:r>
            <a:endParaRPr lang="zh-CN" altLang="en-US" dirty="0"/>
          </a:p>
        </p:txBody>
      </p:sp>
      <p:sp>
        <p:nvSpPr>
          <p:cNvPr id="3" name="内容占位符 2">
            <a:extLst>
              <a:ext uri="{FF2B5EF4-FFF2-40B4-BE49-F238E27FC236}">
                <a16:creationId xmlns:a16="http://schemas.microsoft.com/office/drawing/2014/main" id="{9E1EAEB9-76AF-E90C-CBD0-064E18BDC624}"/>
              </a:ext>
            </a:extLst>
          </p:cNvPr>
          <p:cNvSpPr>
            <a:spLocks noGrp="1"/>
          </p:cNvSpPr>
          <p:nvPr>
            <p:ph idx="1"/>
          </p:nvPr>
        </p:nvSpPr>
        <p:spPr/>
        <p:txBody>
          <a:bodyPr>
            <a:normAutofit/>
          </a:bodyPr>
          <a:lstStyle/>
          <a:p>
            <a:r>
              <a:rPr lang="zh-CN" altLang="en-US" dirty="0"/>
              <a:t>在初代</a:t>
            </a:r>
            <a:r>
              <a:rPr lang="en-US" altLang="zh-CN" dirty="0"/>
              <a:t>《</a:t>
            </a:r>
            <a:r>
              <a:rPr lang="zh-CN" altLang="en-US" dirty="0"/>
              <a:t>星际争霸</a:t>
            </a:r>
            <a:r>
              <a:rPr lang="en-US" altLang="zh-CN" dirty="0"/>
              <a:t>》</a:t>
            </a:r>
            <a:r>
              <a:rPr lang="zh-CN" altLang="en-US" dirty="0"/>
              <a:t>中，神族有一个强大的空中兵种：仲裁者 </a:t>
            </a:r>
            <a:r>
              <a:rPr lang="en-US" altLang="zh-CN" dirty="0"/>
              <a:t>(</a:t>
            </a:r>
            <a:r>
              <a:rPr lang="zh-CN" altLang="en-US" dirty="0"/>
              <a:t>如下图所示</a:t>
            </a:r>
            <a:r>
              <a:rPr lang="en-US" altLang="zh-CN" dirty="0"/>
              <a:t>)</a:t>
            </a:r>
            <a:r>
              <a:rPr lang="zh-CN" altLang="en-US" dirty="0"/>
              <a:t>。该兵种有一个技能 </a:t>
            </a:r>
            <a:r>
              <a:rPr lang="en-US" altLang="zh-CN" dirty="0"/>
              <a:t>"recall"</a:t>
            </a:r>
            <a:r>
              <a:rPr lang="zh-CN" altLang="en-US" dirty="0"/>
              <a:t>，可以将一定范围的我方部队从地图中任意地点传送到当前使用技能的仲裁者所在的位置上。玩家可以将仲裁者部署在任意敌方区域上空，并且每个仲裁者都可以使用任意次 </a:t>
            </a:r>
            <a:r>
              <a:rPr lang="en-US" altLang="zh-CN" dirty="0"/>
              <a:t>"recall" </a:t>
            </a:r>
            <a:r>
              <a:rPr lang="zh-CN" altLang="en-US" dirty="0"/>
              <a:t>技能。</a:t>
            </a:r>
          </a:p>
          <a:p>
            <a:r>
              <a:rPr lang="en-US" altLang="zh-CN" dirty="0" err="1"/>
              <a:t>Tokitsukaze</a:t>
            </a:r>
            <a:r>
              <a:rPr lang="en-US" altLang="zh-CN" dirty="0"/>
              <a:t> </a:t>
            </a:r>
            <a:r>
              <a:rPr lang="zh-CN" altLang="en-US" dirty="0"/>
              <a:t>正在玩“岛屿”地图，地图上的区域并不一定连通。现在敌方部队占领着 </a:t>
            </a:r>
            <a:r>
              <a:rPr lang="en-US" altLang="zh-CN" dirty="0"/>
              <a:t>n </a:t>
            </a:r>
            <a:r>
              <a:rPr lang="zh-CN" altLang="en-US" dirty="0"/>
              <a:t>块区域，并有 </a:t>
            </a:r>
            <a:r>
              <a:rPr lang="en-US" altLang="zh-CN" dirty="0"/>
              <a:t>m </a:t>
            </a:r>
            <a:r>
              <a:rPr lang="zh-CN" altLang="en-US" dirty="0"/>
              <a:t>条双向道路，第 </a:t>
            </a:r>
            <a:r>
              <a:rPr lang="en-US" altLang="zh-CN" dirty="0" err="1"/>
              <a:t>i</a:t>
            </a:r>
            <a:r>
              <a:rPr lang="en-US" altLang="zh-CN" dirty="0"/>
              <a:t> </a:t>
            </a:r>
            <a:r>
              <a:rPr lang="zh-CN" altLang="en-US" dirty="0"/>
              <a:t>条连接着两片不同的区域。</a:t>
            </a:r>
          </a:p>
        </p:txBody>
      </p:sp>
    </p:spTree>
    <p:extLst>
      <p:ext uri="{BB962C8B-B14F-4D97-AF65-F5344CB8AC3E}">
        <p14:creationId xmlns:p14="http://schemas.microsoft.com/office/powerpoint/2010/main" val="2175144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3B225-4ED3-6141-1E9D-4998143E490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78D4155-C1DA-5EE0-4BAC-D700AECF1B56}"/>
              </a:ext>
            </a:extLst>
          </p:cNvPr>
          <p:cNvSpPr>
            <a:spLocks noGrp="1"/>
          </p:cNvSpPr>
          <p:nvPr>
            <p:ph idx="1"/>
          </p:nvPr>
        </p:nvSpPr>
        <p:spPr/>
        <p:txBody>
          <a:bodyPr>
            <a:normAutofit/>
          </a:bodyPr>
          <a:lstStyle/>
          <a:p>
            <a:r>
              <a:rPr lang="en-US" altLang="zh-CN" dirty="0" err="1"/>
              <a:t>Tokitsukaze</a:t>
            </a:r>
            <a:r>
              <a:rPr lang="en-US" altLang="zh-CN" dirty="0"/>
              <a:t> </a:t>
            </a:r>
            <a:r>
              <a:rPr lang="zh-CN" altLang="en-US" dirty="0"/>
              <a:t>想要占领敌方区域，需要派遣部队清理该区域内所有的敌方单位。我方部队可以在我方已占领的区域内随意移动，但无法穿过敌方占领的区域。也就是说，假设当前玩家的部队在区域 </a:t>
            </a:r>
            <a:r>
              <a:rPr lang="en-US" altLang="zh-CN" dirty="0"/>
              <a:t>S</a:t>
            </a:r>
            <a:r>
              <a:rPr lang="zh-CN" altLang="en-US" dirty="0"/>
              <a:t>，并想让部队到达区域 </a:t>
            </a:r>
            <a:r>
              <a:rPr lang="en-US" altLang="zh-CN" dirty="0"/>
              <a:t>E</a:t>
            </a:r>
            <a:r>
              <a:rPr lang="zh-CN" altLang="en-US" dirty="0"/>
              <a:t>，那么需要至少存在一条从区域 </a:t>
            </a:r>
            <a:r>
              <a:rPr lang="en-US" altLang="zh-CN" dirty="0"/>
              <a:t>S </a:t>
            </a:r>
            <a:r>
              <a:rPr lang="zh-CN" altLang="en-US" dirty="0"/>
              <a:t>到区域 </a:t>
            </a:r>
            <a:r>
              <a:rPr lang="en-US" altLang="zh-CN" dirty="0"/>
              <a:t>E </a:t>
            </a:r>
            <a:r>
              <a:rPr lang="zh-CN" altLang="en-US" dirty="0"/>
              <a:t>的路径，这条路径上所有区域均是我方已占领的区域。但还有另一种方法，就是使用仲裁者的技能。在区域 </a:t>
            </a:r>
            <a:r>
              <a:rPr lang="en-US" altLang="zh-CN" dirty="0"/>
              <a:t>E </a:t>
            </a:r>
            <a:r>
              <a:rPr lang="zh-CN" altLang="en-US" dirty="0"/>
              <a:t>部署一个仲裁者，这样玩家可以通过区域 </a:t>
            </a:r>
            <a:r>
              <a:rPr lang="en-US" altLang="zh-CN" dirty="0"/>
              <a:t>E </a:t>
            </a:r>
            <a:r>
              <a:rPr lang="zh-CN" altLang="en-US" dirty="0"/>
              <a:t>部署的仲裁者的技能 </a:t>
            </a:r>
            <a:r>
              <a:rPr lang="en-US" altLang="zh-CN" dirty="0"/>
              <a:t>"recall"</a:t>
            </a:r>
            <a:r>
              <a:rPr lang="zh-CN" altLang="en-US" dirty="0"/>
              <a:t>，直接把在任意区域上的部队直接传送到 </a:t>
            </a:r>
            <a:r>
              <a:rPr lang="en-US" altLang="zh-CN" dirty="0"/>
              <a:t>E</a:t>
            </a:r>
            <a:r>
              <a:rPr lang="zh-CN" altLang="en-US" dirty="0"/>
              <a:t>。</a:t>
            </a:r>
          </a:p>
        </p:txBody>
      </p:sp>
    </p:spTree>
    <p:extLst>
      <p:ext uri="{BB962C8B-B14F-4D97-AF65-F5344CB8AC3E}">
        <p14:creationId xmlns:p14="http://schemas.microsoft.com/office/powerpoint/2010/main" val="355168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330BF-5184-4163-5CC9-CA828EE47D7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48D0B17-2CF9-C6F0-2A4E-0CAA0E649ABE}"/>
              </a:ext>
            </a:extLst>
          </p:cNvPr>
          <p:cNvSpPr>
            <a:spLocks noGrp="1"/>
          </p:cNvSpPr>
          <p:nvPr>
            <p:ph idx="1"/>
          </p:nvPr>
        </p:nvSpPr>
        <p:spPr/>
        <p:txBody>
          <a:bodyPr>
            <a:normAutofit/>
          </a:bodyPr>
          <a:lstStyle/>
          <a:p>
            <a:r>
              <a:rPr lang="zh-CN" altLang="en-US" dirty="0"/>
              <a:t>由于黄金舰队的造价太高，</a:t>
            </a:r>
            <a:r>
              <a:rPr lang="en-US" altLang="zh-CN" dirty="0" err="1"/>
              <a:t>Tokitsukaze</a:t>
            </a:r>
            <a:r>
              <a:rPr lang="en-US" altLang="zh-CN" dirty="0"/>
              <a:t> </a:t>
            </a:r>
            <a:r>
              <a:rPr lang="zh-CN" altLang="en-US" dirty="0"/>
              <a:t>打造了一个无敌的地面部队，她想使用这个部队尽可能多的占领敌方区域。此时部队在区域 </a:t>
            </a:r>
            <a:r>
              <a:rPr lang="en-US" altLang="zh-CN" dirty="0"/>
              <a:t>0</a:t>
            </a:r>
            <a:r>
              <a:rPr lang="zh-CN" altLang="en-US" dirty="0"/>
              <a:t>，该区域不与任何敌方区域相连接，所以需要在敌方区域部署至少 </a:t>
            </a:r>
            <a:r>
              <a:rPr lang="en-US" altLang="zh-CN" dirty="0"/>
              <a:t>1 </a:t>
            </a:r>
            <a:r>
              <a:rPr lang="zh-CN" altLang="en-US" dirty="0"/>
              <a:t>个仲裁者才能让部队到达某个敌方区域。但她打造地面部队时已经消耗了大量资源，只能使用剩余的资源建造出 </a:t>
            </a:r>
            <a:r>
              <a:rPr lang="en-US" altLang="zh-CN" dirty="0"/>
              <a:t>k </a:t>
            </a:r>
            <a:r>
              <a:rPr lang="zh-CN" altLang="en-US" dirty="0"/>
              <a:t>个仲裁者。</a:t>
            </a:r>
          </a:p>
          <a:p>
            <a:r>
              <a:rPr lang="zh-CN" altLang="en-US" dirty="0"/>
              <a:t>现在 </a:t>
            </a:r>
            <a:r>
              <a:rPr lang="en-US" altLang="zh-CN" dirty="0" err="1"/>
              <a:t>Tokitsukaze</a:t>
            </a:r>
            <a:r>
              <a:rPr lang="en-US" altLang="zh-CN" dirty="0"/>
              <a:t> </a:t>
            </a:r>
            <a:r>
              <a:rPr lang="zh-CN" altLang="en-US" dirty="0"/>
              <a:t>打算合理部署这 </a:t>
            </a:r>
            <a:r>
              <a:rPr lang="en-US" altLang="zh-CN" dirty="0"/>
              <a:t>k </a:t>
            </a:r>
            <a:r>
              <a:rPr lang="zh-CN" altLang="en-US" dirty="0"/>
              <a:t>个仲裁者，使她可以尽可能多的占领敌方区域。</a:t>
            </a:r>
            <a:r>
              <a:rPr lang="en-US" altLang="zh-CN" dirty="0" err="1"/>
              <a:t>Tokitsukaze</a:t>
            </a:r>
            <a:r>
              <a:rPr lang="en-US" altLang="zh-CN" dirty="0"/>
              <a:t> </a:t>
            </a:r>
            <a:r>
              <a:rPr lang="zh-CN" altLang="en-US" dirty="0"/>
              <a:t>想知道她最多能占领多少敌方区域，并且按占领的顺序输出区域编号，如果有多种方案，输出字典序最小的那种。</a:t>
            </a:r>
          </a:p>
        </p:txBody>
      </p:sp>
    </p:spTree>
    <p:extLst>
      <p:ext uri="{BB962C8B-B14F-4D97-AF65-F5344CB8AC3E}">
        <p14:creationId xmlns:p14="http://schemas.microsoft.com/office/powerpoint/2010/main" val="70797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19EBD-BF9A-C4CD-A2C7-F2ABF1EB22A6}"/>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65AA8BDC-3383-9CAC-09A2-B584AA2FB3B9}"/>
              </a:ext>
            </a:extLst>
          </p:cNvPr>
          <p:cNvPicPr>
            <a:picLocks noGrp="1" noChangeAspect="1"/>
          </p:cNvPicPr>
          <p:nvPr>
            <p:ph idx="1"/>
          </p:nvPr>
        </p:nvPicPr>
        <p:blipFill>
          <a:blip r:embed="rId2"/>
          <a:srcRect r="20444"/>
          <a:stretch/>
        </p:blipFill>
        <p:spPr>
          <a:xfrm>
            <a:off x="838200" y="365125"/>
            <a:ext cx="9794748" cy="5540269"/>
          </a:xfrm>
        </p:spPr>
      </p:pic>
    </p:spTree>
    <p:extLst>
      <p:ext uri="{BB962C8B-B14F-4D97-AF65-F5344CB8AC3E}">
        <p14:creationId xmlns:p14="http://schemas.microsoft.com/office/powerpoint/2010/main" val="2133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F4186-AC12-93A1-4537-AD03CB44179A}"/>
              </a:ext>
            </a:extLst>
          </p:cNvPr>
          <p:cNvSpPr>
            <a:spLocks noGrp="1"/>
          </p:cNvSpPr>
          <p:nvPr>
            <p:ph type="title"/>
          </p:nvPr>
        </p:nvSpPr>
        <p:spPr/>
        <p:txBody>
          <a:bodyPr/>
          <a:lstStyle/>
          <a:p>
            <a:r>
              <a:rPr lang="en-US" altLang="zh-CN" dirty="0"/>
              <a:t>F-</a:t>
            </a:r>
            <a:r>
              <a:rPr lang="en-US" altLang="zh-CN" dirty="0" err="1"/>
              <a:t>Tokitsukaze</a:t>
            </a:r>
            <a:r>
              <a:rPr lang="en-US" altLang="zh-CN" dirty="0"/>
              <a:t> and Kth Problem (easy)</a:t>
            </a:r>
            <a:endParaRPr lang="zh-CN" altLang="en-US" dirty="0"/>
          </a:p>
        </p:txBody>
      </p:sp>
      <p:sp>
        <p:nvSpPr>
          <p:cNvPr id="3" name="内容占位符 2">
            <a:extLst>
              <a:ext uri="{FF2B5EF4-FFF2-40B4-BE49-F238E27FC236}">
                <a16:creationId xmlns:a16="http://schemas.microsoft.com/office/drawing/2014/main" id="{1345AFEB-EFF0-7453-B421-6C11AAE63E7E}"/>
              </a:ext>
            </a:extLst>
          </p:cNvPr>
          <p:cNvSpPr>
            <a:spLocks noGrp="1"/>
          </p:cNvSpPr>
          <p:nvPr>
            <p:ph idx="1"/>
          </p:nvPr>
        </p:nvSpPr>
        <p:spPr/>
        <p:txBody>
          <a:bodyPr/>
          <a:lstStyle/>
          <a:p>
            <a:r>
              <a:rPr lang="en-US" altLang="zh-CN" dirty="0" err="1"/>
              <a:t>Tokitsukaze</a:t>
            </a:r>
            <a:r>
              <a:rPr lang="en-US" altLang="zh-CN" dirty="0"/>
              <a:t> </a:t>
            </a:r>
            <a:r>
              <a:rPr lang="zh-CN" altLang="en-US" dirty="0"/>
              <a:t>有一个由 </a:t>
            </a:r>
            <a:r>
              <a:rPr lang="en-US" altLang="zh-CN" dirty="0"/>
              <a:t>n </a:t>
            </a:r>
            <a:r>
              <a:rPr lang="zh-CN" altLang="en-US" dirty="0"/>
              <a:t>个整数组成的序列 </a:t>
            </a:r>
            <a:r>
              <a:rPr lang="en-US" altLang="zh-CN" dirty="0"/>
              <a:t>{a 1​ ,a 2​ ,…,a n​ }</a:t>
            </a:r>
            <a:r>
              <a:rPr lang="zh-CN" altLang="en-US" dirty="0"/>
              <a:t>。他定义一个二元组 </a:t>
            </a:r>
            <a:r>
              <a:rPr lang="en-US" altLang="zh-CN" dirty="0"/>
              <a:t>(</a:t>
            </a:r>
            <a:r>
              <a:rPr lang="en-US" altLang="zh-CN" dirty="0" err="1"/>
              <a:t>i,j</a:t>
            </a:r>
            <a:r>
              <a:rPr lang="en-US" altLang="zh-CN" dirty="0"/>
              <a:t>) </a:t>
            </a:r>
            <a:r>
              <a:rPr lang="zh-CN" altLang="en-US" dirty="0"/>
              <a:t>满足 </a:t>
            </a:r>
            <a:r>
              <a:rPr lang="en-US" altLang="zh-CN" dirty="0"/>
              <a:t>1≤i&lt;</a:t>
            </a:r>
            <a:r>
              <a:rPr lang="en-US" altLang="zh-CN" dirty="0" err="1"/>
              <a:t>j≤n</a:t>
            </a:r>
            <a:r>
              <a:rPr lang="zh-CN" altLang="en-US" dirty="0"/>
              <a:t>，并定义这个二元组对应的值 </a:t>
            </a:r>
            <a:r>
              <a:rPr lang="en-US" altLang="zh-CN" dirty="0"/>
              <a:t>f(</a:t>
            </a:r>
            <a:r>
              <a:rPr lang="en-US" altLang="zh-CN" dirty="0" err="1"/>
              <a:t>i,j</a:t>
            </a:r>
            <a:r>
              <a:rPr lang="en-US" altLang="zh-CN" dirty="0"/>
              <a:t>)=(a </a:t>
            </a:r>
            <a:r>
              <a:rPr lang="en-US" altLang="zh-CN" dirty="0" err="1"/>
              <a:t>i</a:t>
            </a:r>
            <a:r>
              <a:rPr lang="en-US" altLang="zh-CN" dirty="0"/>
              <a:t>​ +a j​ ) mod p</a:t>
            </a:r>
            <a:r>
              <a:rPr lang="zh-CN" altLang="en-US" dirty="0"/>
              <a:t>。他想知道，对于全部不同的二元组 </a:t>
            </a:r>
            <a:r>
              <a:rPr lang="en-US" altLang="zh-CN" dirty="0"/>
              <a:t>(</a:t>
            </a:r>
            <a:r>
              <a:rPr lang="en-US" altLang="zh-CN" dirty="0" err="1"/>
              <a:t>i,j</a:t>
            </a:r>
            <a:r>
              <a:rPr lang="en-US" altLang="zh-CN" dirty="0"/>
              <a:t>)</a:t>
            </a:r>
            <a:r>
              <a:rPr lang="zh-CN" altLang="en-US" dirty="0"/>
              <a:t>，全部值 </a:t>
            </a:r>
            <a:r>
              <a:rPr lang="en-US" altLang="zh-CN" dirty="0"/>
              <a:t>f(</a:t>
            </a:r>
            <a:r>
              <a:rPr lang="en-US" altLang="zh-CN" dirty="0" err="1"/>
              <a:t>i,j</a:t>
            </a:r>
            <a:r>
              <a:rPr lang="en-US" altLang="zh-CN" dirty="0"/>
              <a:t>) </a:t>
            </a:r>
            <a:r>
              <a:rPr lang="zh-CN" altLang="en-US" dirty="0"/>
              <a:t>的前 </a:t>
            </a:r>
            <a:r>
              <a:rPr lang="en-US" altLang="zh-CN" dirty="0"/>
              <a:t>k </a:t>
            </a:r>
            <a:r>
              <a:rPr lang="zh-CN" altLang="en-US" dirty="0"/>
              <a:t>大值分别为多少。如果不存在，则输出 −</a:t>
            </a:r>
            <a:r>
              <a:rPr lang="en-US" altLang="zh-CN" dirty="0"/>
              <a:t>1 </a:t>
            </a:r>
            <a:r>
              <a:rPr lang="zh-CN" altLang="en-US" dirty="0"/>
              <a:t>替代。</a:t>
            </a:r>
          </a:p>
          <a:p>
            <a:endParaRPr lang="zh-CN" altLang="en-US" dirty="0"/>
          </a:p>
        </p:txBody>
      </p:sp>
    </p:spTree>
    <p:extLst>
      <p:ext uri="{BB962C8B-B14F-4D97-AF65-F5344CB8AC3E}">
        <p14:creationId xmlns:p14="http://schemas.microsoft.com/office/powerpoint/2010/main" val="353825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0DA118-AEBE-2A17-204D-2C0754BECE84}"/>
              </a:ext>
            </a:extLst>
          </p:cNvPr>
          <p:cNvSpPr>
            <a:spLocks noGrp="1"/>
          </p:cNvSpPr>
          <p:nvPr>
            <p:ph type="title"/>
          </p:nvPr>
        </p:nvSpPr>
        <p:spPr/>
        <p:txBody>
          <a:bodyPr/>
          <a:lstStyle/>
          <a:p>
            <a:r>
              <a:rPr lang="zh-CN" altLang="en-US" dirty="0"/>
              <a:t>补充：第</a:t>
            </a:r>
            <a:r>
              <a:rPr lang="en-US" altLang="zh-CN" dirty="0"/>
              <a:t>k</a:t>
            </a:r>
            <a:r>
              <a:rPr lang="zh-CN" altLang="en-US" dirty="0"/>
              <a:t>大相关的一个题目</a:t>
            </a:r>
          </a:p>
        </p:txBody>
      </p:sp>
      <p:sp>
        <p:nvSpPr>
          <p:cNvPr id="3" name="内容占位符 2">
            <a:extLst>
              <a:ext uri="{FF2B5EF4-FFF2-40B4-BE49-F238E27FC236}">
                <a16:creationId xmlns:a16="http://schemas.microsoft.com/office/drawing/2014/main" id="{6760348A-B78F-FC79-F3F0-ED8AA75D680B}"/>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409033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0573B-4332-D235-D0CB-F061958D2C0F}"/>
              </a:ext>
            </a:extLst>
          </p:cNvPr>
          <p:cNvSpPr>
            <a:spLocks noGrp="1"/>
          </p:cNvSpPr>
          <p:nvPr>
            <p:ph type="title"/>
          </p:nvPr>
        </p:nvSpPr>
        <p:spPr/>
        <p:txBody>
          <a:bodyPr/>
          <a:lstStyle/>
          <a:p>
            <a:r>
              <a:rPr lang="zh-CN" altLang="en-US" b="0" i="0" dirty="0">
                <a:solidFill>
                  <a:srgbClr val="FFFFFF"/>
                </a:solidFill>
                <a:effectLst/>
                <a:latin typeface="system"/>
              </a:rPr>
              <a:t>第</a:t>
            </a:r>
            <a:r>
              <a:rPr lang="en-US" altLang="zh-CN" b="0" i="0" dirty="0">
                <a:solidFill>
                  <a:srgbClr val="FFFFFF"/>
                </a:solidFill>
                <a:effectLst/>
                <a:latin typeface="system"/>
              </a:rPr>
              <a:t>k</a:t>
            </a:r>
            <a:r>
              <a:rPr lang="zh-CN" altLang="en-US" b="0" i="0" dirty="0">
                <a:solidFill>
                  <a:srgbClr val="FFFFFF"/>
                </a:solidFill>
                <a:effectLst/>
                <a:latin typeface="system"/>
              </a:rPr>
              <a:t>大与第</a:t>
            </a:r>
            <a:r>
              <a:rPr lang="en-US" altLang="zh-CN" b="0" i="0" dirty="0">
                <a:solidFill>
                  <a:srgbClr val="FFFFFF"/>
                </a:solidFill>
                <a:effectLst/>
                <a:latin typeface="system"/>
              </a:rPr>
              <a:t>m</a:t>
            </a:r>
            <a:r>
              <a:rPr lang="zh-CN" altLang="en-US" b="0" i="0" dirty="0">
                <a:solidFill>
                  <a:srgbClr val="FFFFFF"/>
                </a:solidFill>
                <a:effectLst/>
                <a:latin typeface="system"/>
              </a:rPr>
              <a:t>大</a:t>
            </a:r>
            <a:endParaRPr lang="zh-CN" altLang="en-US" dirty="0"/>
          </a:p>
        </p:txBody>
      </p:sp>
      <p:sp>
        <p:nvSpPr>
          <p:cNvPr id="3" name="内容占位符 2">
            <a:extLst>
              <a:ext uri="{FF2B5EF4-FFF2-40B4-BE49-F238E27FC236}">
                <a16:creationId xmlns:a16="http://schemas.microsoft.com/office/drawing/2014/main" id="{879848B5-409D-3C05-CA92-F194BF4BB6B9}"/>
              </a:ext>
            </a:extLst>
          </p:cNvPr>
          <p:cNvSpPr>
            <a:spLocks noGrp="1"/>
          </p:cNvSpPr>
          <p:nvPr>
            <p:ph idx="1"/>
          </p:nvPr>
        </p:nvSpPr>
        <p:spPr/>
        <p:txBody>
          <a:bodyPr/>
          <a:lstStyle/>
          <a:p>
            <a:r>
              <a:rPr lang="en-US" altLang="zh-CN" dirty="0">
                <a:hlinkClick r:id="rId2"/>
              </a:rPr>
              <a:t>https://ac.nowcoder.com/acm/contest/22353/1007</a:t>
            </a:r>
            <a:endParaRPr lang="en-US" altLang="zh-CN" dirty="0"/>
          </a:p>
          <a:p>
            <a:r>
              <a:rPr lang="zh-CN" altLang="en-US" dirty="0"/>
              <a:t>对于给定的由 </a:t>
            </a:r>
            <a:r>
              <a:rPr lang="en-US" altLang="zh-CN" dirty="0"/>
              <a:t>n </a:t>
            </a:r>
            <a:r>
              <a:rPr lang="zh-CN" altLang="en-US" dirty="0"/>
              <a:t>个元素组成的数组 </a:t>
            </a:r>
            <a:r>
              <a:rPr lang="en-US" altLang="zh-CN" dirty="0"/>
              <a:t>{a 1​ ,a 2​ ,⋯,a n​ } </a:t>
            </a:r>
            <a:r>
              <a:rPr lang="zh-CN" altLang="en-US" dirty="0"/>
              <a:t>，你需要按照下方的规则构建一个新的数组 </a:t>
            </a:r>
            <a:r>
              <a:rPr lang="en-US" altLang="zh-CN" dirty="0"/>
              <a:t>b </a:t>
            </a:r>
            <a:r>
              <a:rPr lang="zh-CN" altLang="en-US" dirty="0"/>
              <a:t>：</a:t>
            </a:r>
            <a:endParaRPr lang="en-US" altLang="zh-CN" dirty="0"/>
          </a:p>
          <a:p>
            <a:r>
              <a:rPr lang="zh-CN" altLang="en-US" dirty="0"/>
              <a:t>初始时数组 </a:t>
            </a:r>
            <a:r>
              <a:rPr lang="en-US" altLang="zh-CN" dirty="0"/>
              <a:t>b </a:t>
            </a:r>
            <a:r>
              <a:rPr lang="zh-CN" altLang="en-US" dirty="0"/>
              <a:t>为空；</a:t>
            </a:r>
            <a:endParaRPr lang="en-US" altLang="zh-CN" dirty="0"/>
          </a:p>
          <a:p>
            <a:r>
              <a:rPr lang="zh-CN" altLang="en-US" dirty="0"/>
              <a:t>随后，对于数组 </a:t>
            </a:r>
            <a:r>
              <a:rPr lang="en-US" altLang="zh-CN" dirty="0"/>
              <a:t>a </a:t>
            </a:r>
            <a:r>
              <a:rPr lang="zh-CN" altLang="en-US" dirty="0"/>
              <a:t>中的每一个长度大于等于 </a:t>
            </a:r>
            <a:r>
              <a:rPr lang="en-US" altLang="zh-CN" dirty="0"/>
              <a:t>k </a:t>
            </a:r>
            <a:r>
              <a:rPr lang="zh-CN" altLang="en-US" dirty="0"/>
              <a:t>的区间，找到该区间的第 </a:t>
            </a:r>
            <a:r>
              <a:rPr lang="en-US" altLang="zh-CN" dirty="0"/>
              <a:t>k </a:t>
            </a:r>
            <a:r>
              <a:rPr lang="zh-CN" altLang="en-US" dirty="0"/>
              <a:t>大元素，将这个元素添加到数组 </a:t>
            </a:r>
            <a:r>
              <a:rPr lang="en-US" altLang="zh-CN" dirty="0"/>
              <a:t>b </a:t>
            </a:r>
            <a:r>
              <a:rPr lang="zh-CN" altLang="en-US" dirty="0"/>
              <a:t>中；</a:t>
            </a:r>
            <a:endParaRPr lang="en-US" altLang="zh-CN" dirty="0"/>
          </a:p>
          <a:p>
            <a:r>
              <a:rPr lang="zh-CN" altLang="en-US" dirty="0"/>
              <a:t>重复上述操作，直到数组 </a:t>
            </a:r>
            <a:r>
              <a:rPr lang="en-US" altLang="zh-CN" dirty="0"/>
              <a:t>a </a:t>
            </a:r>
            <a:r>
              <a:rPr lang="zh-CN" altLang="en-US" dirty="0"/>
              <a:t>中所有长度大于等于 </a:t>
            </a:r>
            <a:r>
              <a:rPr lang="en-US" altLang="zh-CN" dirty="0"/>
              <a:t>k </a:t>
            </a:r>
            <a:r>
              <a:rPr lang="zh-CN" altLang="en-US" dirty="0"/>
              <a:t>的区间都被检查完毕；最后，直接输出数组 </a:t>
            </a:r>
            <a:r>
              <a:rPr lang="en-US" altLang="zh-CN" dirty="0"/>
              <a:t>b </a:t>
            </a:r>
            <a:r>
              <a:rPr lang="zh-CN" altLang="en-US" dirty="0"/>
              <a:t>中的第 </a:t>
            </a:r>
            <a:r>
              <a:rPr lang="en-US" altLang="zh-CN" dirty="0"/>
              <a:t>m </a:t>
            </a:r>
            <a:r>
              <a:rPr lang="zh-CN" altLang="en-US" dirty="0"/>
              <a:t>大元素。</a:t>
            </a:r>
          </a:p>
        </p:txBody>
      </p:sp>
    </p:spTree>
    <p:extLst>
      <p:ext uri="{BB962C8B-B14F-4D97-AF65-F5344CB8AC3E}">
        <p14:creationId xmlns:p14="http://schemas.microsoft.com/office/powerpoint/2010/main" val="2964693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EC62606-D379-4B25-9566-9C3B87FB0F01}"/>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E555CBE1-C519-4E99-8C0B-7A06567B72D9}"/>
              </a:ext>
            </a:extLst>
          </p:cNvPr>
          <p:cNvSpPr>
            <a:spLocks noGrp="1"/>
          </p:cNvSpPr>
          <p:nvPr>
            <p:ph idx="1"/>
          </p:nvPr>
        </p:nvSpPr>
        <p:spPr/>
        <p:txBody>
          <a:bodyPr/>
          <a:lstStyle/>
          <a:p>
            <a:r>
              <a:rPr lang="zh-CN" altLang="pt-BR" dirty="0"/>
              <a:t>把求值变成验证</a:t>
            </a:r>
            <a:r>
              <a:rPr lang="pt-BR" altLang="zh-CN" dirty="0"/>
              <a:t>——</a:t>
            </a:r>
            <a:br>
              <a:rPr lang="pt-BR" altLang="zh-CN" dirty="0"/>
            </a:br>
            <a:r>
              <a:rPr lang="zh-CN" altLang="pt-BR" dirty="0"/>
              <a:t>首先二分答案，每次二分的时候我们得到一个</a:t>
            </a:r>
            <a:r>
              <a:rPr lang="pt-BR" altLang="zh-CN" dirty="0"/>
              <a:t>x</a:t>
            </a:r>
            <a:r>
              <a:rPr lang="zh-CN" altLang="pt-BR" dirty="0"/>
              <a:t>，这个时候我们利用尺取，去得到第</a:t>
            </a:r>
            <a:r>
              <a:rPr lang="pt-BR" altLang="zh-CN" dirty="0"/>
              <a:t>K</a:t>
            </a:r>
            <a:r>
              <a:rPr lang="zh-CN" altLang="pt-BR" dirty="0"/>
              <a:t>大数大于</a:t>
            </a:r>
            <a:r>
              <a:rPr lang="pt-BR" altLang="zh-CN" dirty="0"/>
              <a:t>x</a:t>
            </a:r>
            <a:r>
              <a:rPr lang="zh-CN" altLang="pt-BR" dirty="0"/>
              <a:t>的区间一共有多少，如果大于</a:t>
            </a:r>
            <a:r>
              <a:rPr lang="pt-BR" altLang="zh-CN" dirty="0"/>
              <a:t>m-1</a:t>
            </a:r>
            <a:r>
              <a:rPr lang="zh-CN" altLang="pt-BR" dirty="0"/>
              <a:t>个说明</a:t>
            </a:r>
            <a:r>
              <a:rPr lang="pt-BR" altLang="zh-CN" dirty="0"/>
              <a:t>x</a:t>
            </a:r>
            <a:r>
              <a:rPr lang="zh-CN" altLang="pt-BR" dirty="0"/>
              <a:t>取小了。</a:t>
            </a:r>
            <a:br>
              <a:rPr lang="zh-CN" altLang="pt-BR" dirty="0"/>
            </a:br>
            <a:r>
              <a:rPr lang="zh-CN" altLang="pt-BR" dirty="0"/>
              <a:t>那么第</a:t>
            </a:r>
            <a:r>
              <a:rPr lang="pt-BR" altLang="zh-CN" dirty="0"/>
              <a:t>k</a:t>
            </a:r>
            <a:r>
              <a:rPr lang="zh-CN" altLang="pt-BR" dirty="0"/>
              <a:t>大数大于</a:t>
            </a:r>
            <a:r>
              <a:rPr lang="pt-BR" altLang="zh-CN" dirty="0"/>
              <a:t>x</a:t>
            </a:r>
            <a:r>
              <a:rPr lang="zh-CN" altLang="pt-BR" dirty="0"/>
              <a:t>的区间一共有多少怎么求？第</a:t>
            </a:r>
            <a:r>
              <a:rPr lang="pt-BR" altLang="zh-CN" dirty="0"/>
              <a:t>k</a:t>
            </a:r>
            <a:r>
              <a:rPr lang="zh-CN" altLang="pt-BR" dirty="0"/>
              <a:t>大数大于</a:t>
            </a:r>
            <a:r>
              <a:rPr lang="pt-BR" altLang="zh-CN" dirty="0"/>
              <a:t>x</a:t>
            </a:r>
            <a:r>
              <a:rPr lang="zh-CN" altLang="pt-BR" dirty="0"/>
              <a:t>的其实也就是大于</a:t>
            </a:r>
            <a:r>
              <a:rPr lang="pt-BR" altLang="zh-CN" dirty="0"/>
              <a:t>x</a:t>
            </a:r>
            <a:r>
              <a:rPr lang="zh-CN" altLang="pt-BR" dirty="0"/>
              <a:t>的数至少有</a:t>
            </a:r>
            <a:r>
              <a:rPr lang="pt-BR" altLang="zh-CN" dirty="0"/>
              <a:t>k</a:t>
            </a:r>
            <a:r>
              <a:rPr lang="zh-CN" altLang="pt-BR" dirty="0"/>
              <a:t>个，当我们枚举区间左界</a:t>
            </a:r>
            <a:r>
              <a:rPr lang="pt-BR" altLang="zh-CN" dirty="0"/>
              <a:t>L</a:t>
            </a:r>
            <a:r>
              <a:rPr lang="zh-CN" altLang="pt-BR" dirty="0"/>
              <a:t>，我们可以从</a:t>
            </a:r>
            <a:r>
              <a:rPr lang="pt-BR" altLang="zh-CN" dirty="0"/>
              <a:t>L</a:t>
            </a:r>
            <a:r>
              <a:rPr lang="zh-CN" altLang="pt-BR" dirty="0"/>
              <a:t>往右扫描到第一个大于</a:t>
            </a:r>
            <a:r>
              <a:rPr lang="pt-BR" altLang="zh-CN" dirty="0"/>
              <a:t>x</a:t>
            </a:r>
            <a:r>
              <a:rPr lang="zh-CN" altLang="pt-BR" dirty="0"/>
              <a:t>的数有</a:t>
            </a:r>
            <a:r>
              <a:rPr lang="pt-BR" altLang="zh-CN" dirty="0"/>
              <a:t>k</a:t>
            </a:r>
            <a:r>
              <a:rPr lang="zh-CN" altLang="pt-BR" dirty="0"/>
              <a:t>个的的点</a:t>
            </a:r>
            <a:r>
              <a:rPr lang="pt-BR" altLang="zh-CN" dirty="0"/>
              <a:t>R</a:t>
            </a:r>
            <a:r>
              <a:rPr lang="zh-CN" altLang="pt-BR" dirty="0"/>
              <a:t>，右界在这个位置及其之后的区间大于</a:t>
            </a:r>
            <a:r>
              <a:rPr lang="pt-BR" altLang="zh-CN" dirty="0"/>
              <a:t>x</a:t>
            </a:r>
            <a:r>
              <a:rPr lang="zh-CN" altLang="pt-BR" dirty="0"/>
              <a:t>的点的个数都大于等于</a:t>
            </a:r>
            <a:r>
              <a:rPr lang="pt-BR" altLang="zh-CN" dirty="0"/>
              <a:t>k</a:t>
            </a:r>
            <a:r>
              <a:rPr lang="zh-CN" altLang="pt-BR" dirty="0"/>
              <a:t>个。而当</a:t>
            </a:r>
            <a:r>
              <a:rPr lang="pt-BR" altLang="zh-CN" dirty="0"/>
              <a:t>L</a:t>
            </a:r>
            <a:r>
              <a:rPr lang="zh-CN" altLang="pt-BR" dirty="0"/>
              <a:t>右移一个位置，</a:t>
            </a:r>
            <a:r>
              <a:rPr lang="pt-BR" altLang="zh-CN" dirty="0"/>
              <a:t>R</a:t>
            </a:r>
            <a:r>
              <a:rPr lang="zh-CN" altLang="pt-BR" dirty="0"/>
              <a:t>显然只会右移不会左移，所以</a:t>
            </a:r>
            <a:r>
              <a:rPr lang="pt-BR" altLang="zh-CN" dirty="0"/>
              <a:t>L</a:t>
            </a:r>
            <a:r>
              <a:rPr lang="zh-CN" altLang="pt-BR" dirty="0"/>
              <a:t>和</a:t>
            </a:r>
            <a:r>
              <a:rPr lang="pt-BR" altLang="zh-CN" dirty="0"/>
              <a:t>R</a:t>
            </a:r>
            <a:r>
              <a:rPr lang="zh-CN" altLang="pt-BR" dirty="0"/>
              <a:t>对每一个数字都只访问一遍，这样，时间复杂度是 </a:t>
            </a:r>
            <a:r>
              <a:rPr lang="pt-BR" altLang="zh-CN" dirty="0"/>
              <a:t>O(n) </a:t>
            </a:r>
            <a:r>
              <a:rPr lang="zh-CN" altLang="pt-BR" dirty="0"/>
              <a:t>的了。加上二分就是 </a:t>
            </a:r>
            <a:r>
              <a:rPr lang="pt-BR" altLang="zh-CN" dirty="0"/>
              <a:t>O</a:t>
            </a:r>
            <a:r>
              <a:rPr lang="zh-CN" altLang="pt-BR" dirty="0"/>
              <a:t>（</a:t>
            </a:r>
            <a:r>
              <a:rPr lang="pt-BR" altLang="zh-CN" dirty="0"/>
              <a:t>nlogn</a:t>
            </a:r>
            <a:r>
              <a:rPr lang="zh-CN" altLang="pt-BR" dirty="0"/>
              <a:t>）了。</a:t>
            </a:r>
            <a:endParaRPr lang="zh-CN" altLang="en-US" dirty="0"/>
          </a:p>
        </p:txBody>
      </p:sp>
    </p:spTree>
    <p:extLst>
      <p:ext uri="{BB962C8B-B14F-4D97-AF65-F5344CB8AC3E}">
        <p14:creationId xmlns:p14="http://schemas.microsoft.com/office/powerpoint/2010/main" val="20743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9C1D6-6B66-FA56-97C3-6D9BAF8A50A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419A2EA-B02F-9B96-EDE4-7319437E7704}"/>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DA056562-5DA6-A974-A443-32E331DB95BD}"/>
              </a:ext>
            </a:extLst>
          </p:cNvPr>
          <p:cNvPicPr>
            <a:picLocks noChangeAspect="1"/>
          </p:cNvPicPr>
          <p:nvPr/>
        </p:nvPicPr>
        <p:blipFill>
          <a:blip r:embed="rId2"/>
          <a:srcRect l="11171"/>
          <a:stretch/>
        </p:blipFill>
        <p:spPr>
          <a:xfrm rot="16200000">
            <a:off x="829382" y="239322"/>
            <a:ext cx="6880397" cy="6411278"/>
          </a:xfrm>
          <a:prstGeom prst="rect">
            <a:avLst/>
          </a:prstGeom>
        </p:spPr>
      </p:pic>
    </p:spTree>
    <p:extLst>
      <p:ext uri="{BB962C8B-B14F-4D97-AF65-F5344CB8AC3E}">
        <p14:creationId xmlns:p14="http://schemas.microsoft.com/office/powerpoint/2010/main" val="3801226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69036-95B6-2F0C-ED20-AD5D43E93C0B}"/>
              </a:ext>
            </a:extLst>
          </p:cNvPr>
          <p:cNvSpPr>
            <a:spLocks noGrp="1"/>
          </p:cNvSpPr>
          <p:nvPr>
            <p:ph type="title"/>
          </p:nvPr>
        </p:nvSpPr>
        <p:spPr/>
        <p:txBody>
          <a:bodyPr/>
          <a:lstStyle/>
          <a:p>
            <a:r>
              <a:rPr lang="en-US" altLang="zh-CN" dirty="0"/>
              <a:t>H-</a:t>
            </a:r>
            <a:r>
              <a:rPr lang="en-US" altLang="zh-CN" dirty="0" err="1"/>
              <a:t>Tokitsukaze</a:t>
            </a:r>
            <a:r>
              <a:rPr lang="en-US" altLang="zh-CN" dirty="0"/>
              <a:t> and Necklace</a:t>
            </a:r>
            <a:endParaRPr lang="zh-CN" altLang="en-US" dirty="0"/>
          </a:p>
        </p:txBody>
      </p:sp>
      <p:sp>
        <p:nvSpPr>
          <p:cNvPr id="3" name="内容占位符 2">
            <a:extLst>
              <a:ext uri="{FF2B5EF4-FFF2-40B4-BE49-F238E27FC236}">
                <a16:creationId xmlns:a16="http://schemas.microsoft.com/office/drawing/2014/main" id="{CEAEF0E6-854D-86A7-C56E-672E1C5BF726}"/>
              </a:ext>
            </a:extLst>
          </p:cNvPr>
          <p:cNvSpPr>
            <a:spLocks noGrp="1"/>
          </p:cNvSpPr>
          <p:nvPr>
            <p:ph idx="1"/>
          </p:nvPr>
        </p:nvSpPr>
        <p:spPr>
          <a:xfrm>
            <a:off x="838200" y="1825624"/>
            <a:ext cx="10515600" cy="5032375"/>
          </a:xfrm>
        </p:spPr>
        <p:txBody>
          <a:bodyPr>
            <a:normAutofit fontScale="92500" lnSpcReduction="10000"/>
          </a:bodyPr>
          <a:lstStyle/>
          <a:p>
            <a:r>
              <a:rPr lang="zh-CN" altLang="en-US" dirty="0"/>
              <a:t>这是一条包含 </a:t>
            </a:r>
            <a:r>
              <a:rPr lang="en-US" altLang="zh-CN" dirty="0"/>
              <a:t>3 </a:t>
            </a:r>
            <a:r>
              <a:rPr lang="zh-CN" altLang="en-US" dirty="0"/>
              <a:t>种颜色的珠宝项链，颜色由小写字母 </a:t>
            </a:r>
            <a:r>
              <a:rPr lang="en-US" altLang="zh-CN" dirty="0" err="1"/>
              <a:t>abc</a:t>
            </a:r>
            <a:r>
              <a:rPr lang="en-US" altLang="zh-CN" dirty="0"/>
              <a:t> </a:t>
            </a:r>
            <a:r>
              <a:rPr lang="zh-CN" altLang="en-US" dirty="0"/>
              <a:t>表示。众所周知，项链形状为环形。</a:t>
            </a:r>
            <a:endParaRPr lang="en-US" altLang="zh-CN" dirty="0"/>
          </a:p>
          <a:p>
            <a:r>
              <a:rPr lang="zh-CN" altLang="en-US" dirty="0"/>
              <a:t>在项链中，顺时针方向上每 </a:t>
            </a:r>
            <a:r>
              <a:rPr lang="en-US" altLang="zh-CN" dirty="0"/>
              <a:t>3 </a:t>
            </a:r>
            <a:r>
              <a:rPr lang="zh-CN" altLang="en-US" dirty="0"/>
              <a:t>颗相邻的珠宝都是一个珠宝组合。例如，在项链 </a:t>
            </a:r>
            <a:r>
              <a:rPr lang="en-US" altLang="zh-CN" dirty="0"/>
              <a:t>"</a:t>
            </a:r>
            <a:r>
              <a:rPr lang="en-US" altLang="zh-CN" dirty="0" err="1"/>
              <a:t>aacb</a:t>
            </a:r>
            <a:r>
              <a:rPr lang="en-US" altLang="zh-CN" dirty="0"/>
              <a:t>"</a:t>
            </a:r>
            <a:r>
              <a:rPr lang="zh-CN" altLang="en-US" dirty="0"/>
              <a:t>中有 </a:t>
            </a:r>
            <a:r>
              <a:rPr lang="en-US" altLang="zh-CN" dirty="0"/>
              <a:t>4 </a:t>
            </a:r>
            <a:r>
              <a:rPr lang="zh-CN" altLang="en-US" dirty="0"/>
              <a:t>个珠宝组合，分别是 </a:t>
            </a:r>
            <a:r>
              <a:rPr lang="en-US" altLang="zh-CN" dirty="0"/>
              <a:t>"</a:t>
            </a:r>
            <a:r>
              <a:rPr lang="en-US" altLang="zh-CN" dirty="0" err="1"/>
              <a:t>aac</a:t>
            </a:r>
            <a:r>
              <a:rPr lang="en-US" altLang="zh-CN" dirty="0"/>
              <a:t>"</a:t>
            </a:r>
            <a:r>
              <a:rPr lang="zh-CN" altLang="en-US" dirty="0"/>
              <a:t>、</a:t>
            </a:r>
            <a:r>
              <a:rPr lang="en-US" altLang="zh-CN" dirty="0"/>
              <a:t>"</a:t>
            </a:r>
            <a:r>
              <a:rPr lang="en-US" altLang="zh-CN" dirty="0" err="1"/>
              <a:t>acb</a:t>
            </a:r>
            <a:r>
              <a:rPr lang="en-US" altLang="zh-CN" dirty="0"/>
              <a:t>"</a:t>
            </a:r>
            <a:r>
              <a:rPr lang="zh-CN" altLang="en-US" dirty="0"/>
              <a:t>、</a:t>
            </a:r>
            <a:r>
              <a:rPr lang="en-US" altLang="zh-CN" dirty="0"/>
              <a:t>"cba"</a:t>
            </a:r>
            <a:r>
              <a:rPr lang="zh-CN" altLang="en-US" dirty="0"/>
              <a:t>、</a:t>
            </a:r>
            <a:r>
              <a:rPr lang="en-US" altLang="zh-CN" dirty="0"/>
              <a:t>"baa"</a:t>
            </a:r>
            <a:r>
              <a:rPr lang="zh-CN" altLang="en-US" dirty="0"/>
              <a:t>；再例如，项链 </a:t>
            </a:r>
            <a:r>
              <a:rPr lang="en-US" altLang="zh-CN" dirty="0"/>
              <a:t>"</a:t>
            </a:r>
            <a:r>
              <a:rPr lang="en-US" altLang="zh-CN" dirty="0" err="1"/>
              <a:t>aaa</a:t>
            </a:r>
            <a:r>
              <a:rPr lang="en-US" altLang="zh-CN" dirty="0"/>
              <a:t>" </a:t>
            </a:r>
            <a:r>
              <a:rPr lang="zh-CN" altLang="en-US" dirty="0"/>
              <a:t>中，有 </a:t>
            </a:r>
            <a:r>
              <a:rPr lang="en-US" altLang="zh-CN" dirty="0"/>
              <a:t>3 </a:t>
            </a:r>
            <a:r>
              <a:rPr lang="zh-CN" altLang="en-US" dirty="0"/>
              <a:t>个珠宝组合，都是 </a:t>
            </a:r>
            <a:r>
              <a:rPr lang="en-US" altLang="zh-CN" dirty="0"/>
              <a:t>"</a:t>
            </a:r>
            <a:r>
              <a:rPr lang="en-US" altLang="zh-CN" dirty="0" err="1"/>
              <a:t>aaa</a:t>
            </a:r>
            <a:r>
              <a:rPr lang="en-US" altLang="zh-CN" dirty="0"/>
              <a:t>"</a:t>
            </a:r>
            <a:r>
              <a:rPr lang="zh-CN" altLang="en-US" dirty="0"/>
              <a:t>。</a:t>
            </a:r>
            <a:endParaRPr lang="en-US" altLang="zh-CN" dirty="0"/>
          </a:p>
          <a:p>
            <a:r>
              <a:rPr lang="zh-CN" altLang="en-US" dirty="0"/>
              <a:t>显然，在长度为 </a:t>
            </a:r>
            <a:r>
              <a:rPr lang="en-US" altLang="zh-CN" dirty="0"/>
              <a:t>n(n≥3) </a:t>
            </a:r>
            <a:r>
              <a:rPr lang="zh-CN" altLang="en-US" dirty="0"/>
              <a:t>的项链中，珠宝组合恰好有 </a:t>
            </a:r>
            <a:r>
              <a:rPr lang="en-US" altLang="zh-CN" dirty="0"/>
              <a:t>n </a:t>
            </a:r>
            <a:r>
              <a:rPr lang="zh-CN" altLang="en-US" dirty="0"/>
              <a:t>个，并且不同种类的珠宝组合共有 </a:t>
            </a:r>
            <a:r>
              <a:rPr lang="en-US" altLang="zh-CN" dirty="0"/>
              <a:t>27 </a:t>
            </a:r>
            <a:r>
              <a:rPr lang="zh-CN" altLang="en-US" dirty="0"/>
              <a:t>种。在这 </a:t>
            </a:r>
            <a:r>
              <a:rPr lang="en-US" altLang="zh-CN" dirty="0"/>
              <a:t>27 </a:t>
            </a:r>
            <a:r>
              <a:rPr lang="zh-CN" altLang="en-US" dirty="0"/>
              <a:t>种不同的珠宝组合中，</a:t>
            </a:r>
            <a:r>
              <a:rPr lang="en-US" altLang="zh-CN" dirty="0" err="1"/>
              <a:t>TomiokapEace</a:t>
            </a:r>
            <a:r>
              <a:rPr lang="en-US" altLang="zh-CN" dirty="0"/>
              <a:t> </a:t>
            </a:r>
            <a:r>
              <a:rPr lang="zh-CN" altLang="en-US" dirty="0"/>
              <a:t>有 </a:t>
            </a:r>
            <a:r>
              <a:rPr lang="en-US" altLang="zh-CN" dirty="0"/>
              <a:t>m </a:t>
            </a:r>
            <a:r>
              <a:rPr lang="zh-CN" altLang="en-US" dirty="0"/>
              <a:t>种喜欢或者讨厌的珠宝组合，她对第 </a:t>
            </a:r>
            <a:r>
              <a:rPr lang="en-US" altLang="zh-CN" dirty="0" err="1"/>
              <a:t>i</a:t>
            </a:r>
            <a:r>
              <a:rPr lang="en-US" altLang="zh-CN" dirty="0"/>
              <a:t> </a:t>
            </a:r>
            <a:r>
              <a:rPr lang="zh-CN" altLang="en-US" dirty="0"/>
              <a:t>种珠宝组合的喜爱值为 </a:t>
            </a:r>
            <a:r>
              <a:rPr lang="en-US" altLang="zh-CN" dirty="0" err="1"/>
              <a:t>val</a:t>
            </a:r>
            <a:r>
              <a:rPr lang="en-US" altLang="zh-CN" dirty="0"/>
              <a:t> </a:t>
            </a:r>
            <a:r>
              <a:rPr lang="en-US" altLang="zh-CN" dirty="0" err="1"/>
              <a:t>i</a:t>
            </a:r>
            <a:r>
              <a:rPr lang="en-US" altLang="zh-CN" dirty="0"/>
              <a:t>​ </a:t>
            </a:r>
            <a:r>
              <a:rPr lang="zh-CN" altLang="en-US" dirty="0"/>
              <a:t>；而剩下的 </a:t>
            </a:r>
            <a:r>
              <a:rPr lang="en-US" altLang="zh-CN" dirty="0"/>
              <a:t>27−m </a:t>
            </a:r>
            <a:r>
              <a:rPr lang="zh-CN" altLang="en-US" dirty="0"/>
              <a:t>种珠宝组合，她对它们的喜爱值都为 </a:t>
            </a:r>
            <a:r>
              <a:rPr lang="en-US" altLang="zh-CN" dirty="0"/>
              <a:t>0</a:t>
            </a:r>
            <a:r>
              <a:rPr lang="zh-CN" altLang="en-US" dirty="0"/>
              <a:t>。假设在项链中，</a:t>
            </a:r>
            <a:r>
              <a:rPr lang="en-US" altLang="zh-CN" dirty="0" err="1"/>
              <a:t>TomiokapEace</a:t>
            </a:r>
            <a:r>
              <a:rPr lang="en-US" altLang="zh-CN" dirty="0"/>
              <a:t> </a:t>
            </a:r>
            <a:r>
              <a:rPr lang="zh-CN" altLang="en-US" dirty="0"/>
              <a:t>喜欢的第 </a:t>
            </a:r>
            <a:r>
              <a:rPr lang="en-US" altLang="zh-CN" dirty="0" err="1"/>
              <a:t>i</a:t>
            </a:r>
            <a:r>
              <a:rPr lang="en-US" altLang="zh-CN" dirty="0"/>
              <a:t> </a:t>
            </a:r>
            <a:r>
              <a:rPr lang="zh-CN" altLang="en-US" dirty="0"/>
              <a:t>种珠宝组合出现了 </a:t>
            </a:r>
            <a:r>
              <a:rPr lang="en-US" altLang="zh-CN" dirty="0" err="1"/>
              <a:t>cnt</a:t>
            </a:r>
            <a:r>
              <a:rPr lang="en-US" altLang="zh-CN" dirty="0"/>
              <a:t> </a:t>
            </a:r>
            <a:r>
              <a:rPr lang="en-US" altLang="zh-CN" dirty="0" err="1"/>
              <a:t>i</a:t>
            </a:r>
            <a:r>
              <a:rPr lang="en-US" altLang="zh-CN" dirty="0"/>
              <a:t>​  </a:t>
            </a:r>
            <a:r>
              <a:rPr lang="zh-CN" altLang="en-US" dirty="0"/>
              <a:t>次，那么她对这条项链的喜爱值为 </a:t>
            </a:r>
            <a:r>
              <a:rPr lang="en-US" altLang="zh-CN" dirty="0"/>
              <a:t>∑​ </a:t>
            </a:r>
            <a:r>
              <a:rPr lang="en-US" altLang="zh-CN" dirty="0" err="1"/>
              <a:t>cnt</a:t>
            </a:r>
            <a:r>
              <a:rPr lang="en-US" altLang="zh-CN" dirty="0"/>
              <a:t> </a:t>
            </a:r>
            <a:r>
              <a:rPr lang="en-US" altLang="zh-CN" dirty="0" err="1"/>
              <a:t>i</a:t>
            </a:r>
            <a:r>
              <a:rPr lang="en-US" altLang="zh-CN" dirty="0"/>
              <a:t>​ ×</a:t>
            </a:r>
            <a:r>
              <a:rPr lang="en-US" altLang="zh-CN" dirty="0" err="1"/>
              <a:t>val</a:t>
            </a:r>
            <a:r>
              <a:rPr lang="en-US" altLang="zh-CN" dirty="0"/>
              <a:t> </a:t>
            </a:r>
            <a:r>
              <a:rPr lang="en-US" altLang="zh-CN" dirty="0" err="1"/>
              <a:t>i</a:t>
            </a:r>
            <a:r>
              <a:rPr lang="en-US" altLang="zh-CN" dirty="0"/>
              <a:t>​ </a:t>
            </a:r>
            <a:r>
              <a:rPr lang="zh-CN" altLang="en-US" dirty="0"/>
              <a:t>。</a:t>
            </a:r>
            <a:endParaRPr lang="en-US" altLang="zh-CN" dirty="0"/>
          </a:p>
          <a:p>
            <a:r>
              <a:rPr lang="zh-CN" altLang="en-US" dirty="0"/>
              <a:t>现在 </a:t>
            </a:r>
            <a:r>
              <a:rPr lang="en-US" altLang="zh-CN" dirty="0" err="1"/>
              <a:t>Tokitsukaze</a:t>
            </a:r>
            <a:r>
              <a:rPr lang="en-US" altLang="zh-CN" dirty="0"/>
              <a:t> </a:t>
            </a:r>
            <a:r>
              <a:rPr lang="zh-CN" altLang="en-US" dirty="0"/>
              <a:t>买了一条长度为 </a:t>
            </a:r>
            <a:r>
              <a:rPr lang="en-US" altLang="zh-CN" dirty="0"/>
              <a:t>n </a:t>
            </a:r>
            <a:r>
              <a:rPr lang="zh-CN" altLang="en-US" dirty="0"/>
              <a:t>的项链，她想重新排列项链的珠宝，使得 </a:t>
            </a:r>
            <a:r>
              <a:rPr lang="en-US" altLang="zh-CN" dirty="0" err="1"/>
              <a:t>TomiokapEace</a:t>
            </a:r>
            <a:r>
              <a:rPr lang="en-US" altLang="zh-CN" dirty="0"/>
              <a:t> </a:t>
            </a:r>
            <a:r>
              <a:rPr lang="zh-CN" altLang="en-US" dirty="0"/>
              <a:t>对这条项链的喜爱值最大，并且她想知道最终项链的排列是什么样的。</a:t>
            </a:r>
          </a:p>
        </p:txBody>
      </p:sp>
    </p:spTree>
    <p:extLst>
      <p:ext uri="{BB962C8B-B14F-4D97-AF65-F5344CB8AC3E}">
        <p14:creationId xmlns:p14="http://schemas.microsoft.com/office/powerpoint/2010/main" val="2462589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F4A39-CCC1-6EB5-A057-F4D614D8FCA2}"/>
              </a:ext>
            </a:extLst>
          </p:cNvPr>
          <p:cNvSpPr>
            <a:spLocks noGrp="1"/>
          </p:cNvSpPr>
          <p:nvPr>
            <p:ph type="title"/>
          </p:nvPr>
        </p:nvSpPr>
        <p:spPr/>
        <p:txBody>
          <a:bodyPr/>
          <a:lstStyle/>
          <a:p>
            <a:r>
              <a:rPr lang="en-US" altLang="zh-CN" dirty="0"/>
              <a:t>K-</a:t>
            </a:r>
            <a:r>
              <a:rPr lang="en-US" altLang="zh-CN" dirty="0" err="1"/>
              <a:t>Tokitsukaze</a:t>
            </a:r>
            <a:r>
              <a:rPr lang="en-US" altLang="zh-CN" dirty="0"/>
              <a:t> and Shawarma</a:t>
            </a:r>
            <a:endParaRPr lang="zh-CN" altLang="en-US" dirty="0"/>
          </a:p>
        </p:txBody>
      </p:sp>
      <p:sp>
        <p:nvSpPr>
          <p:cNvPr id="3" name="内容占位符 2">
            <a:extLst>
              <a:ext uri="{FF2B5EF4-FFF2-40B4-BE49-F238E27FC236}">
                <a16:creationId xmlns:a16="http://schemas.microsoft.com/office/drawing/2014/main" id="{8C8C8B8C-B5F4-9913-0E55-6260F6D8FEF8}"/>
              </a:ext>
            </a:extLst>
          </p:cNvPr>
          <p:cNvSpPr>
            <a:spLocks noGrp="1"/>
          </p:cNvSpPr>
          <p:nvPr>
            <p:ph idx="1"/>
          </p:nvPr>
        </p:nvSpPr>
        <p:spPr/>
        <p:txBody>
          <a:bodyPr/>
          <a:lstStyle/>
          <a:p>
            <a:r>
              <a:rPr lang="zh-CN" altLang="en-US" dirty="0"/>
              <a:t>客人需要 </a:t>
            </a:r>
            <a:r>
              <a:rPr lang="en-US" altLang="zh-CN" dirty="0"/>
              <a:t>x </a:t>
            </a:r>
            <a:r>
              <a:rPr lang="zh-CN" altLang="en-US" dirty="0"/>
              <a:t>个沙威玛，</a:t>
            </a:r>
            <a:r>
              <a:rPr lang="en-US" altLang="zh-CN" dirty="0"/>
              <a:t>y</a:t>
            </a:r>
            <a:r>
              <a:rPr lang="zh-CN" altLang="en-US" dirty="0"/>
              <a:t> 杯可乐，</a:t>
            </a:r>
            <a:r>
              <a:rPr lang="en-US" altLang="zh-CN" dirty="0">
                <a:effectLst/>
              </a:rPr>
              <a:t>z</a:t>
            </a:r>
            <a:r>
              <a:rPr lang="zh-CN" altLang="en-US" dirty="0"/>
              <a:t> 包薯条。</a:t>
            </a:r>
            <a:endParaRPr lang="en-US" altLang="zh-CN" dirty="0"/>
          </a:p>
          <a:p>
            <a:r>
              <a:rPr lang="zh-CN" altLang="en-US" dirty="0"/>
              <a:t>制作 </a:t>
            </a:r>
            <a:r>
              <a:rPr lang="en-US" altLang="zh-CN" dirty="0"/>
              <a:t>1 </a:t>
            </a:r>
            <a:r>
              <a:rPr lang="zh-CN" altLang="en-US" dirty="0"/>
              <a:t>个沙威玛需要 </a:t>
            </a:r>
            <a:r>
              <a:rPr lang="en-US" altLang="zh-CN" dirty="0"/>
              <a:t>a </a:t>
            </a:r>
            <a:r>
              <a:rPr lang="zh-CN" altLang="en-US" dirty="0"/>
              <a:t>分钟；让饮料机倒可乐，每一杯可乐需要 </a:t>
            </a:r>
            <a:r>
              <a:rPr lang="en-US" altLang="zh-CN" dirty="0"/>
              <a:t>b </a:t>
            </a:r>
            <a:r>
              <a:rPr lang="zh-CN" altLang="en-US" dirty="0"/>
              <a:t>分钟；让炸锅自动炸薯条，每一包薯条需要 </a:t>
            </a:r>
            <a:r>
              <a:rPr lang="en-US" altLang="zh-CN" dirty="0"/>
              <a:t>c </a:t>
            </a:r>
            <a:r>
              <a:rPr lang="zh-CN" altLang="en-US" dirty="0"/>
              <a:t>分钟。这三件事可以同时进行。 </a:t>
            </a:r>
            <a:endParaRPr lang="en-US" altLang="zh-CN" dirty="0"/>
          </a:p>
          <a:p>
            <a:r>
              <a:rPr lang="zh-CN" altLang="en-US" dirty="0"/>
              <a:t>请问客人至少需要等待几分钟。</a:t>
            </a:r>
          </a:p>
        </p:txBody>
      </p:sp>
    </p:spTree>
    <p:extLst>
      <p:ext uri="{BB962C8B-B14F-4D97-AF65-F5344CB8AC3E}">
        <p14:creationId xmlns:p14="http://schemas.microsoft.com/office/powerpoint/2010/main" val="4020301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FD5F3-5DE1-7374-D478-29430F45145D}"/>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173E5530-8B78-F31F-4DC0-0C0725645C7A}"/>
              </a:ext>
            </a:extLst>
          </p:cNvPr>
          <p:cNvPicPr>
            <a:picLocks noGrp="1" noChangeAspect="1"/>
          </p:cNvPicPr>
          <p:nvPr>
            <p:ph idx="1"/>
          </p:nvPr>
        </p:nvPicPr>
        <p:blipFill>
          <a:blip r:embed="rId2"/>
          <a:srcRect t="3094" b="29588"/>
          <a:stretch/>
        </p:blipFill>
        <p:spPr>
          <a:xfrm>
            <a:off x="1195268" y="-94615"/>
            <a:ext cx="7617262" cy="6837102"/>
          </a:xfrm>
        </p:spPr>
      </p:pic>
    </p:spTree>
    <p:extLst>
      <p:ext uri="{BB962C8B-B14F-4D97-AF65-F5344CB8AC3E}">
        <p14:creationId xmlns:p14="http://schemas.microsoft.com/office/powerpoint/2010/main" val="2504553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F42AD-FBF9-BE0B-4C4B-4B162B066F9A}"/>
              </a:ext>
            </a:extLst>
          </p:cNvPr>
          <p:cNvSpPr>
            <a:spLocks noGrp="1"/>
          </p:cNvSpPr>
          <p:nvPr>
            <p:ph type="title"/>
          </p:nvPr>
        </p:nvSpPr>
        <p:spPr/>
        <p:txBody>
          <a:bodyPr/>
          <a:lstStyle/>
          <a:p>
            <a:r>
              <a:rPr lang="en-US" altLang="zh-CN" dirty="0"/>
              <a:t>I-</a:t>
            </a:r>
            <a:r>
              <a:rPr lang="en-US" altLang="zh-CN" dirty="0" err="1"/>
              <a:t>Tokitsukaze</a:t>
            </a:r>
            <a:r>
              <a:rPr lang="en-US" altLang="zh-CN" dirty="0"/>
              <a:t> and Pajama Party</a:t>
            </a:r>
            <a:endParaRPr lang="zh-CN" altLang="en-US" dirty="0"/>
          </a:p>
        </p:txBody>
      </p:sp>
      <p:sp>
        <p:nvSpPr>
          <p:cNvPr id="3" name="内容占位符 2">
            <a:extLst>
              <a:ext uri="{FF2B5EF4-FFF2-40B4-BE49-F238E27FC236}">
                <a16:creationId xmlns:a16="http://schemas.microsoft.com/office/drawing/2014/main" id="{E4675362-14AE-0612-5717-C6F532F9E934}"/>
              </a:ext>
            </a:extLst>
          </p:cNvPr>
          <p:cNvSpPr>
            <a:spLocks noGrp="1"/>
          </p:cNvSpPr>
          <p:nvPr>
            <p:ph idx="1"/>
          </p:nvPr>
        </p:nvSpPr>
        <p:spPr/>
        <p:txBody>
          <a:bodyPr/>
          <a:lstStyle/>
          <a:p>
            <a:r>
              <a:rPr lang="zh-CN" altLang="en-US" dirty="0"/>
              <a:t>已知睡衣派对的第一句歌词为 </a:t>
            </a:r>
            <a:r>
              <a:rPr lang="en-US" altLang="zh-CN" dirty="0"/>
              <a:t>"</a:t>
            </a:r>
            <a:r>
              <a:rPr lang="en-US" altLang="zh-CN" dirty="0" err="1"/>
              <a:t>u,u</a:t>
            </a:r>
            <a:r>
              <a:rPr lang="en-US" altLang="zh-CN" dirty="0"/>
              <a:t> </a:t>
            </a:r>
            <a:r>
              <a:rPr lang="en-US" altLang="zh-CN" dirty="0" err="1"/>
              <a:t>wa</a:t>
            </a:r>
            <a:r>
              <a:rPr lang="en-US" altLang="zh-CN" dirty="0"/>
              <a:t> </a:t>
            </a:r>
            <a:r>
              <a:rPr lang="en-US" altLang="zh-CN" dirty="0" err="1"/>
              <a:t>wa</a:t>
            </a:r>
            <a:r>
              <a:rPr lang="en-US" altLang="zh-CN" dirty="0"/>
              <a:t> u </a:t>
            </a:r>
            <a:r>
              <a:rPr lang="en-US" altLang="zh-CN" dirty="0" err="1"/>
              <a:t>wa</a:t>
            </a:r>
            <a:r>
              <a:rPr lang="en-US" altLang="zh-CN" dirty="0"/>
              <a:t>" </a:t>
            </a:r>
          </a:p>
          <a:p>
            <a:r>
              <a:rPr lang="zh-CN" altLang="en-US" dirty="0"/>
              <a:t>吉伊想问你，给你一个长度为 </a:t>
            </a:r>
            <a:r>
              <a:rPr lang="en-US" altLang="zh-CN" dirty="0"/>
              <a:t>n</a:t>
            </a:r>
            <a:r>
              <a:rPr lang="zh-CN" altLang="en-US" dirty="0"/>
              <a:t>、由小写字母组成的字符串 </a:t>
            </a:r>
            <a:r>
              <a:rPr lang="en-US" altLang="zh-CN" dirty="0"/>
              <a:t>s</a:t>
            </a:r>
            <a:r>
              <a:rPr lang="zh-CN" altLang="en-US" dirty="0"/>
              <a:t>，其中包含了多少个不同的 </a:t>
            </a:r>
            <a:r>
              <a:rPr lang="en-US" altLang="zh-CN" dirty="0"/>
              <a:t>"u*</a:t>
            </a:r>
            <a:r>
              <a:rPr lang="en-US" altLang="zh-CN" dirty="0" err="1"/>
              <a:t>uwawauwa</a:t>
            </a:r>
            <a:r>
              <a:rPr lang="en-US" altLang="zh-CN" dirty="0"/>
              <a:t>" </a:t>
            </a:r>
            <a:r>
              <a:rPr lang="zh-CN" altLang="en-US" dirty="0"/>
              <a:t>歌词</a:t>
            </a:r>
            <a:r>
              <a:rPr lang="zh-CN" altLang="en-US" u="sng" dirty="0"/>
              <a:t>子串</a:t>
            </a:r>
            <a:r>
              <a:rPr lang="zh-CN" altLang="en-US" dirty="0"/>
              <a:t>？其中字符 ‘*’</a:t>
            </a:r>
            <a:r>
              <a:rPr lang="en-US" altLang="zh-CN" dirty="0"/>
              <a:t> </a:t>
            </a:r>
            <a:r>
              <a:rPr lang="zh-CN" altLang="en-US" dirty="0"/>
              <a:t>代表停顿，可以匹配任意个（至少一个）字母。</a:t>
            </a:r>
            <a:r>
              <a:rPr lang="zh-CN" altLang="en-US" b="1" dirty="0"/>
              <a:t>如果两个子串的位置不同，即视为不同。</a:t>
            </a:r>
            <a:br>
              <a:rPr lang="zh-CN" altLang="en-US" dirty="0"/>
            </a:br>
            <a:endParaRPr lang="zh-CN" altLang="en-US" dirty="0"/>
          </a:p>
        </p:txBody>
      </p:sp>
    </p:spTree>
    <p:extLst>
      <p:ext uri="{BB962C8B-B14F-4D97-AF65-F5344CB8AC3E}">
        <p14:creationId xmlns:p14="http://schemas.microsoft.com/office/powerpoint/2010/main" val="1184345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8C968-464F-B356-7976-7485064D1FE6}"/>
              </a:ext>
            </a:extLst>
          </p:cNvPr>
          <p:cNvSpPr>
            <a:spLocks noGrp="1"/>
          </p:cNvSpPr>
          <p:nvPr>
            <p:ph type="title"/>
          </p:nvPr>
        </p:nvSpPr>
        <p:spPr/>
        <p:txBody>
          <a:bodyPr/>
          <a:lstStyle/>
          <a:p>
            <a:r>
              <a:rPr lang="en-US" altLang="zh-CN" dirty="0"/>
              <a:t>E-</a:t>
            </a:r>
            <a:r>
              <a:rPr lang="en-US" altLang="zh-CN" dirty="0" err="1"/>
              <a:t>Tokitsukaze</a:t>
            </a:r>
            <a:r>
              <a:rPr lang="en-US" altLang="zh-CN" dirty="0"/>
              <a:t> and Dragon's Breath	</a:t>
            </a:r>
            <a:endParaRPr lang="zh-CN" altLang="en-US" dirty="0"/>
          </a:p>
        </p:txBody>
      </p:sp>
      <p:sp>
        <p:nvSpPr>
          <p:cNvPr id="3" name="内容占位符 2">
            <a:extLst>
              <a:ext uri="{FF2B5EF4-FFF2-40B4-BE49-F238E27FC236}">
                <a16:creationId xmlns:a16="http://schemas.microsoft.com/office/drawing/2014/main" id="{814420D9-0DC4-41BB-C8DA-3DE8E1582114}"/>
              </a:ext>
            </a:extLst>
          </p:cNvPr>
          <p:cNvSpPr>
            <a:spLocks noGrp="1"/>
          </p:cNvSpPr>
          <p:nvPr>
            <p:ph idx="1"/>
          </p:nvPr>
        </p:nvSpPr>
        <p:spPr/>
        <p:txBody>
          <a:bodyPr>
            <a:normAutofit/>
          </a:bodyPr>
          <a:lstStyle/>
          <a:p>
            <a:r>
              <a:rPr lang="zh-CN" altLang="en-US" dirty="0"/>
              <a:t>有一张 </a:t>
            </a:r>
            <a:r>
              <a:rPr lang="en-US" altLang="zh-CN" dirty="0"/>
              <a:t>n </a:t>
            </a:r>
            <a:r>
              <a:rPr lang="zh-CN" altLang="en-US" dirty="0"/>
              <a:t>行</a:t>
            </a:r>
            <a:r>
              <a:rPr lang="en-US" altLang="zh-CN" dirty="0"/>
              <a:t>m </a:t>
            </a:r>
            <a:r>
              <a:rPr lang="zh-CN" altLang="en-US" dirty="0"/>
              <a:t>列的网格地图，我们使用 </a:t>
            </a:r>
            <a:r>
              <a:rPr lang="en-US" altLang="zh-CN" dirty="0"/>
              <a:t>(</a:t>
            </a:r>
            <a:r>
              <a:rPr lang="en-US" altLang="zh-CN" dirty="0" err="1"/>
              <a:t>i,</a:t>
            </a:r>
            <a:r>
              <a:rPr lang="en-US" altLang="zh-CN" dirty="0" err="1">
                <a:effectLst/>
              </a:rPr>
              <a:t>j</a:t>
            </a:r>
            <a:r>
              <a:rPr lang="en-US" altLang="zh-CN" dirty="0"/>
              <a:t>) </a:t>
            </a:r>
            <a:r>
              <a:rPr lang="zh-CN" altLang="en-US" dirty="0"/>
              <a:t>表示网格中从上往下数第 </a:t>
            </a:r>
            <a:r>
              <a:rPr lang="en-US" altLang="zh-CN" dirty="0" err="1"/>
              <a:t>i</a:t>
            </a:r>
            <a:r>
              <a:rPr lang="zh-CN" altLang="en-US" dirty="0"/>
              <a:t>行和从左往右数第 </a:t>
            </a:r>
            <a:r>
              <a:rPr lang="en-US" altLang="zh-CN" dirty="0">
                <a:effectLst/>
              </a:rPr>
              <a:t>j</a:t>
            </a:r>
            <a:r>
              <a:rPr lang="en-US" altLang="zh-CN" dirty="0"/>
              <a:t> </a:t>
            </a:r>
            <a:r>
              <a:rPr lang="zh-CN" altLang="en-US" dirty="0"/>
              <a:t>列的单元格。地图的每一个格子中都有一些怪物，我们使用 </a:t>
            </a:r>
            <a:r>
              <a:rPr lang="en-US" altLang="zh-CN" dirty="0"/>
              <a:t>ai, </a:t>
            </a:r>
            <a:r>
              <a:rPr lang="en-US" altLang="zh-CN" dirty="0" err="1"/>
              <a:t>aj</a:t>
            </a:r>
            <a:r>
              <a:rPr lang="zh-CN" altLang="en-US" dirty="0"/>
              <a:t>表示坐标 </a:t>
            </a:r>
            <a:r>
              <a:rPr lang="en-US" altLang="zh-CN" dirty="0"/>
              <a:t>(</a:t>
            </a:r>
            <a:r>
              <a:rPr lang="en-US" altLang="zh-CN" dirty="0" err="1"/>
              <a:t>i,j</a:t>
            </a:r>
            <a:r>
              <a:rPr lang="en-US" altLang="zh-CN" dirty="0"/>
              <a:t>)</a:t>
            </a:r>
            <a:r>
              <a:rPr lang="zh-CN" altLang="en-US" dirty="0"/>
              <a:t>处的怪物数量</a:t>
            </a:r>
            <a:endParaRPr lang="en-US" altLang="zh-CN" dirty="0"/>
          </a:p>
          <a:p>
            <a:r>
              <a:rPr lang="en-US" altLang="zh-CN" dirty="0" err="1"/>
              <a:t>Tokitsukaze</a:t>
            </a:r>
            <a:r>
              <a:rPr lang="en-US" altLang="zh-CN" dirty="0"/>
              <a:t> </a:t>
            </a:r>
            <a:r>
              <a:rPr lang="zh-CN" altLang="en-US" dirty="0"/>
              <a:t>坐在龙上，她可以让龙对着地图的任意一个坐标使出“龙之吐息”来打败怪物。“龙之吐息”会释放出火焰，火焰会打败坐标 </a:t>
            </a:r>
            <a:r>
              <a:rPr lang="en-US" altLang="zh-CN" dirty="0"/>
              <a:t>(</a:t>
            </a:r>
            <a:r>
              <a:rPr lang="en-US" altLang="zh-CN" dirty="0" err="1"/>
              <a:t>x,y</a:t>
            </a:r>
            <a:r>
              <a:rPr lang="en-US" altLang="zh-CN" dirty="0"/>
              <a:t>) </a:t>
            </a:r>
            <a:r>
              <a:rPr lang="zh-CN" altLang="en-US" dirty="0"/>
              <a:t>内的所有怪物，并向 </a:t>
            </a:r>
            <a:r>
              <a:rPr lang="en-US" altLang="zh-CN" dirty="0"/>
              <a:t>4</a:t>
            </a:r>
            <a:r>
              <a:rPr lang="zh-CN" altLang="en-US" dirty="0"/>
              <a:t>个方向：</a:t>
            </a:r>
            <a:r>
              <a:rPr lang="en-US" altLang="zh-CN" dirty="0"/>
              <a:t>(x−1,y−1),(x−1,y+1) ,(x+1,y−1), (x+1,y+1) </a:t>
            </a:r>
            <a:r>
              <a:rPr lang="zh-CN" altLang="en-US" b="1" dirty="0"/>
              <a:t>一直延伸</a:t>
            </a:r>
            <a:r>
              <a:rPr lang="zh-CN" altLang="en-US" dirty="0"/>
              <a:t>，即火焰会在矩形中会形成一个 </a:t>
            </a:r>
            <a:r>
              <a:rPr lang="en-US" altLang="zh-CN" dirty="0"/>
              <a:t>'X' </a:t>
            </a:r>
            <a:r>
              <a:rPr lang="zh-CN" altLang="en-US" dirty="0"/>
              <a:t>形状。火焰会打败经过的每个坐标中的所有怪物。</a:t>
            </a:r>
          </a:p>
          <a:p>
            <a:endParaRPr lang="zh-CN" altLang="en-US" dirty="0"/>
          </a:p>
        </p:txBody>
      </p:sp>
    </p:spTree>
    <p:extLst>
      <p:ext uri="{BB962C8B-B14F-4D97-AF65-F5344CB8AC3E}">
        <p14:creationId xmlns:p14="http://schemas.microsoft.com/office/powerpoint/2010/main" val="269517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6D15A-1111-3798-9447-071A428F9104}"/>
              </a:ext>
            </a:extLst>
          </p:cNvPr>
          <p:cNvSpPr>
            <a:spLocks noGrp="1"/>
          </p:cNvSpPr>
          <p:nvPr>
            <p:ph type="title"/>
          </p:nvPr>
        </p:nvSpPr>
        <p:spPr/>
        <p:txBody>
          <a:bodyPr/>
          <a:lstStyle/>
          <a:p>
            <a:endParaRPr lang="zh-CN" altLang="en-US"/>
          </a:p>
        </p:txBody>
      </p:sp>
      <p:graphicFrame>
        <p:nvGraphicFramePr>
          <p:cNvPr id="4" name="内容占位符 3">
            <a:extLst>
              <a:ext uri="{FF2B5EF4-FFF2-40B4-BE49-F238E27FC236}">
                <a16:creationId xmlns:a16="http://schemas.microsoft.com/office/drawing/2014/main" id="{E776CCCC-0E57-0CFD-56A7-160D606AE217}"/>
              </a:ext>
            </a:extLst>
          </p:cNvPr>
          <p:cNvGraphicFramePr>
            <a:graphicFrameLocks noGrp="1"/>
          </p:cNvGraphicFramePr>
          <p:nvPr>
            <p:ph idx="1"/>
            <p:extLst>
              <p:ext uri="{D42A27DB-BD31-4B8C-83A1-F6EECF244321}">
                <p14:modId xmlns:p14="http://schemas.microsoft.com/office/powerpoint/2010/main" val="3967924074"/>
              </p:ext>
            </p:extLst>
          </p:nvPr>
        </p:nvGraphicFramePr>
        <p:xfrm>
          <a:off x="838201" y="1825624"/>
          <a:ext cx="4396742" cy="4015104"/>
        </p:xfrm>
        <a:graphic>
          <a:graphicData uri="http://schemas.openxmlformats.org/drawingml/2006/table">
            <a:tbl>
              <a:tblPr>
                <a:tableStyleId>{5C22544A-7EE6-4342-B048-85BDC9FD1C3A}</a:tableStyleId>
              </a:tblPr>
              <a:tblGrid>
                <a:gridCol w="628106">
                  <a:extLst>
                    <a:ext uri="{9D8B030D-6E8A-4147-A177-3AD203B41FA5}">
                      <a16:colId xmlns:a16="http://schemas.microsoft.com/office/drawing/2014/main" val="475190278"/>
                    </a:ext>
                  </a:extLst>
                </a:gridCol>
                <a:gridCol w="628106">
                  <a:extLst>
                    <a:ext uri="{9D8B030D-6E8A-4147-A177-3AD203B41FA5}">
                      <a16:colId xmlns:a16="http://schemas.microsoft.com/office/drawing/2014/main" val="3595656522"/>
                    </a:ext>
                  </a:extLst>
                </a:gridCol>
                <a:gridCol w="628106">
                  <a:extLst>
                    <a:ext uri="{9D8B030D-6E8A-4147-A177-3AD203B41FA5}">
                      <a16:colId xmlns:a16="http://schemas.microsoft.com/office/drawing/2014/main" val="2523424840"/>
                    </a:ext>
                  </a:extLst>
                </a:gridCol>
                <a:gridCol w="628106">
                  <a:extLst>
                    <a:ext uri="{9D8B030D-6E8A-4147-A177-3AD203B41FA5}">
                      <a16:colId xmlns:a16="http://schemas.microsoft.com/office/drawing/2014/main" val="2213382893"/>
                    </a:ext>
                  </a:extLst>
                </a:gridCol>
                <a:gridCol w="628106">
                  <a:extLst>
                    <a:ext uri="{9D8B030D-6E8A-4147-A177-3AD203B41FA5}">
                      <a16:colId xmlns:a16="http://schemas.microsoft.com/office/drawing/2014/main" val="1954811328"/>
                    </a:ext>
                  </a:extLst>
                </a:gridCol>
                <a:gridCol w="628106">
                  <a:extLst>
                    <a:ext uri="{9D8B030D-6E8A-4147-A177-3AD203B41FA5}">
                      <a16:colId xmlns:a16="http://schemas.microsoft.com/office/drawing/2014/main" val="1212855539"/>
                    </a:ext>
                  </a:extLst>
                </a:gridCol>
                <a:gridCol w="628106">
                  <a:extLst>
                    <a:ext uri="{9D8B030D-6E8A-4147-A177-3AD203B41FA5}">
                      <a16:colId xmlns:a16="http://schemas.microsoft.com/office/drawing/2014/main" val="1673169788"/>
                    </a:ext>
                  </a:extLst>
                </a:gridCol>
              </a:tblGrid>
              <a:tr h="66918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1319785"/>
                  </a:ext>
                </a:extLst>
              </a:tr>
              <a:tr h="66918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96454"/>
                  </a:ext>
                </a:extLst>
              </a:tr>
              <a:tr h="66918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1240117"/>
                  </a:ext>
                </a:extLst>
              </a:tr>
              <a:tr h="66918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332230"/>
                  </a:ext>
                </a:extLst>
              </a:tr>
              <a:tr h="66918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5866177"/>
                  </a:ext>
                </a:extLst>
              </a:tr>
              <a:tr h="66918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3664997"/>
                  </a:ext>
                </a:extLst>
              </a:tr>
            </a:tbl>
          </a:graphicData>
        </a:graphic>
      </p:graphicFrame>
    </p:spTree>
    <p:extLst>
      <p:ext uri="{BB962C8B-B14F-4D97-AF65-F5344CB8AC3E}">
        <p14:creationId xmlns:p14="http://schemas.microsoft.com/office/powerpoint/2010/main" val="1888940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CCEE91-2871-2AC7-4C06-B8748AF8DE38}"/>
              </a:ext>
            </a:extLst>
          </p:cNvPr>
          <p:cNvSpPr>
            <a:spLocks noGrp="1"/>
          </p:cNvSpPr>
          <p:nvPr>
            <p:ph type="title"/>
          </p:nvPr>
        </p:nvSpPr>
        <p:spPr/>
        <p:txBody>
          <a:bodyPr/>
          <a:lstStyle/>
          <a:p>
            <a:r>
              <a:rPr lang="en-US" altLang="zh-CN" dirty="0"/>
              <a:t>B-</a:t>
            </a:r>
            <a:r>
              <a:rPr lang="en-US" altLang="zh-CN" dirty="0" err="1"/>
              <a:t>Tokitsukaze</a:t>
            </a:r>
            <a:r>
              <a:rPr lang="en-US" altLang="zh-CN" dirty="0"/>
              <a:t> and Balance String (easy)</a:t>
            </a:r>
            <a:endParaRPr lang="zh-CN" altLang="en-US" dirty="0"/>
          </a:p>
        </p:txBody>
      </p:sp>
      <p:sp>
        <p:nvSpPr>
          <p:cNvPr id="3" name="内容占位符 2">
            <a:extLst>
              <a:ext uri="{FF2B5EF4-FFF2-40B4-BE49-F238E27FC236}">
                <a16:creationId xmlns:a16="http://schemas.microsoft.com/office/drawing/2014/main" id="{209A1DF0-0303-A4C7-BDD3-C4C6EEE1C182}"/>
              </a:ext>
            </a:extLst>
          </p:cNvPr>
          <p:cNvSpPr>
            <a:spLocks noGrp="1"/>
          </p:cNvSpPr>
          <p:nvPr>
            <p:ph idx="1"/>
          </p:nvPr>
        </p:nvSpPr>
        <p:spPr>
          <a:xfrm>
            <a:off x="838200" y="1825624"/>
            <a:ext cx="10515600" cy="5032375"/>
          </a:xfrm>
        </p:spPr>
        <p:txBody>
          <a:bodyPr>
            <a:normAutofit fontScale="77500" lnSpcReduction="20000"/>
          </a:bodyPr>
          <a:lstStyle/>
          <a:p>
            <a:pPr>
              <a:lnSpc>
                <a:spcPct val="120000"/>
              </a:lnSpc>
            </a:pPr>
            <a:r>
              <a:rPr lang="zh-CN" altLang="en-US" dirty="0"/>
              <a:t>一个字符串是平衡的，当且仅当字符串中 </a:t>
            </a:r>
            <a:r>
              <a:rPr lang="en-US" altLang="zh-CN" dirty="0"/>
              <a:t>"01" </a:t>
            </a:r>
            <a:r>
              <a:rPr lang="zh-CN" altLang="en-US" dirty="0"/>
              <a:t>连续</a:t>
            </a:r>
            <a:r>
              <a:rPr lang="zh-CN" altLang="en-US" u="sng" dirty="0"/>
              <a:t>子串</a:t>
            </a:r>
            <a:r>
              <a:rPr lang="zh-CN" altLang="en-US" dirty="0"/>
              <a:t>的个数与 </a:t>
            </a:r>
            <a:r>
              <a:rPr lang="en-US" altLang="zh-CN" dirty="0"/>
              <a:t>"10" </a:t>
            </a:r>
            <a:r>
              <a:rPr lang="zh-CN" altLang="en-US" dirty="0"/>
              <a:t>连续子串的个数相同。</a:t>
            </a:r>
            <a:endParaRPr lang="en-US" altLang="zh-CN" dirty="0"/>
          </a:p>
          <a:p>
            <a:pPr>
              <a:lnSpc>
                <a:spcPct val="120000"/>
              </a:lnSpc>
            </a:pPr>
            <a:r>
              <a:rPr lang="zh-CN" altLang="en-US" dirty="0"/>
              <a:t>定义字符串 </a:t>
            </a:r>
            <a:r>
              <a:rPr lang="en-US" altLang="zh-CN" dirty="0"/>
              <a:t>s </a:t>
            </a:r>
            <a:r>
              <a:rPr lang="zh-CN" altLang="en-US" dirty="0"/>
              <a:t>的 </a:t>
            </a:r>
            <a:r>
              <a:rPr lang="en-US" altLang="zh-CN" dirty="0" err="1">
                <a:effectLst/>
              </a:rPr>
              <a:t>v</a:t>
            </a:r>
            <a:r>
              <a:rPr lang="en-US" altLang="zh-CN" dirty="0" err="1"/>
              <a:t>al</a:t>
            </a:r>
            <a:r>
              <a:rPr lang="en-US" altLang="zh-CN" dirty="0"/>
              <a:t>(s) </a:t>
            </a:r>
            <a:r>
              <a:rPr lang="zh-CN" altLang="en-US" dirty="0"/>
              <a:t>为这样的位置数量：</a:t>
            </a:r>
            <a:endParaRPr lang="en-US" altLang="zh-CN" dirty="0"/>
          </a:p>
          <a:p>
            <a:pPr>
              <a:lnSpc>
                <a:spcPct val="120000"/>
              </a:lnSpc>
            </a:pPr>
            <a:r>
              <a:rPr lang="zh-CN" altLang="en-US" dirty="0"/>
              <a:t>若当前位置上的字符为 ‘</a:t>
            </a:r>
            <a:r>
              <a:rPr lang="en-US" altLang="zh-CN" dirty="0"/>
              <a:t>0’</a:t>
            </a:r>
            <a:r>
              <a:rPr lang="zh-CN" altLang="en-US" dirty="0"/>
              <a:t>，将其反置后成为 ‘</a:t>
            </a:r>
            <a:r>
              <a:rPr lang="en-US" altLang="zh-CN" dirty="0"/>
              <a:t>1’</a:t>
            </a:r>
            <a:r>
              <a:rPr lang="zh-CN" altLang="en-US" dirty="0"/>
              <a:t>，此时字符串 </a:t>
            </a:r>
            <a:r>
              <a:rPr lang="en-US" altLang="zh-CN" dirty="0"/>
              <a:t>s </a:t>
            </a:r>
            <a:r>
              <a:rPr lang="zh-CN" altLang="en-US" dirty="0"/>
              <a:t>是平衡的</a:t>
            </a:r>
            <a:endParaRPr lang="en-US" altLang="zh-CN" dirty="0"/>
          </a:p>
          <a:p>
            <a:pPr>
              <a:lnSpc>
                <a:spcPct val="120000"/>
              </a:lnSpc>
            </a:pPr>
            <a:r>
              <a:rPr lang="zh-CN" altLang="en-US" dirty="0"/>
              <a:t>若当前位置上的字符为 ‘</a:t>
            </a:r>
            <a:r>
              <a:rPr lang="en-US" altLang="zh-CN" dirty="0"/>
              <a:t>1’</a:t>
            </a:r>
            <a:r>
              <a:rPr lang="zh-CN" altLang="en-US" dirty="0"/>
              <a:t>，将其反置后成为 ‘</a:t>
            </a:r>
            <a:r>
              <a:rPr lang="en-US" altLang="zh-CN" dirty="0"/>
              <a:t>0’</a:t>
            </a:r>
            <a:r>
              <a:rPr lang="zh-CN" altLang="en-US" dirty="0"/>
              <a:t>，此时字符串 </a:t>
            </a:r>
            <a:r>
              <a:rPr lang="en-US" altLang="zh-CN" dirty="0"/>
              <a:t>s </a:t>
            </a:r>
            <a:r>
              <a:rPr lang="zh-CN" altLang="en-US" dirty="0"/>
              <a:t>是平衡的。</a:t>
            </a:r>
            <a:endParaRPr lang="en-US" altLang="zh-CN" dirty="0"/>
          </a:p>
          <a:p>
            <a:pPr>
              <a:lnSpc>
                <a:spcPct val="120000"/>
              </a:lnSpc>
            </a:pPr>
            <a:r>
              <a:rPr lang="zh-CN" altLang="en-US" dirty="0"/>
              <a:t>现在 </a:t>
            </a:r>
            <a:r>
              <a:rPr lang="en-US" altLang="zh-CN" dirty="0" err="1"/>
              <a:t>Tokitsukaze</a:t>
            </a:r>
            <a:r>
              <a:rPr lang="en-US" altLang="zh-CN" dirty="0"/>
              <a:t> </a:t>
            </a:r>
            <a:r>
              <a:rPr lang="zh-CN" altLang="en-US" dirty="0"/>
              <a:t>有一个长度为</a:t>
            </a:r>
            <a:r>
              <a:rPr lang="en-US" altLang="zh-CN" dirty="0"/>
              <a:t>n</a:t>
            </a:r>
            <a:r>
              <a:rPr lang="zh-CN" altLang="en-US" dirty="0"/>
              <a:t>，仅由字符 ‘</a:t>
            </a:r>
            <a:r>
              <a:rPr lang="en-US" altLang="zh-CN" dirty="0"/>
              <a:t>0’</a:t>
            </a:r>
            <a:r>
              <a:rPr lang="zh-CN" altLang="en-US" dirty="0"/>
              <a:t>、‘</a:t>
            </a:r>
            <a:r>
              <a:rPr lang="en-US" altLang="zh-CN" dirty="0"/>
              <a:t>1’</a:t>
            </a:r>
            <a:r>
              <a:rPr lang="zh-CN" altLang="en-US" dirty="0"/>
              <a:t>、‘</a:t>
            </a:r>
            <a:r>
              <a:rPr lang="en-US" altLang="zh-CN" dirty="0"/>
              <a:t>?’ </a:t>
            </a:r>
            <a:r>
              <a:rPr lang="zh-CN" altLang="en-US" dirty="0"/>
              <a:t>构成的字符串 </a:t>
            </a:r>
            <a:r>
              <a:rPr lang="en-US" altLang="zh-CN" dirty="0"/>
              <a:t>s</a:t>
            </a:r>
            <a:r>
              <a:rPr lang="zh-CN" altLang="en-US" dirty="0"/>
              <a:t>。</a:t>
            </a:r>
            <a:br>
              <a:rPr lang="zh-CN" altLang="en-US" dirty="0"/>
            </a:br>
            <a:r>
              <a:rPr lang="zh-CN" altLang="en-US" dirty="0"/>
              <a:t>其中</a:t>
            </a:r>
            <a:r>
              <a:rPr lang="en-US" altLang="zh-CN" dirty="0"/>
              <a:t>,‘?’ </a:t>
            </a:r>
            <a:r>
              <a:rPr lang="zh-CN" altLang="en-US" dirty="0"/>
              <a:t>可以替换成 ‘</a:t>
            </a:r>
            <a:r>
              <a:rPr lang="en-US" altLang="zh-CN" dirty="0"/>
              <a:t>0’ </a:t>
            </a:r>
            <a:r>
              <a:rPr lang="zh-CN" altLang="en-US" dirty="0"/>
              <a:t>或者 ‘</a:t>
            </a:r>
            <a:r>
              <a:rPr lang="en-US" altLang="zh-CN" dirty="0"/>
              <a:t>1’</a:t>
            </a:r>
            <a:r>
              <a:rPr lang="zh-CN" altLang="en-US" dirty="0"/>
              <a:t>。假设 ‘</a:t>
            </a:r>
            <a:r>
              <a:rPr lang="en-US" altLang="zh-CN" dirty="0"/>
              <a:t>?’ </a:t>
            </a:r>
            <a:r>
              <a:rPr lang="zh-CN" altLang="en-US" dirty="0"/>
              <a:t>的个数为 </a:t>
            </a:r>
            <a:r>
              <a:rPr lang="en-US" altLang="zh-CN" dirty="0"/>
              <a:t>p</a:t>
            </a:r>
            <a:r>
              <a:rPr lang="zh-CN" altLang="en-US" dirty="0"/>
              <a:t>，显然将每个 ‘</a:t>
            </a:r>
            <a:r>
              <a:rPr lang="en-US" altLang="zh-CN" dirty="0"/>
              <a:t>?”</a:t>
            </a:r>
            <a:r>
              <a:rPr lang="zh-CN" altLang="en-US" dirty="0"/>
              <a:t>都替换后，总共可以得到 </a:t>
            </a:r>
            <a:r>
              <a:rPr lang="en-US" altLang="zh-CN" dirty="0"/>
              <a:t>2^p</a:t>
            </a:r>
            <a:r>
              <a:rPr lang="zh-CN" altLang="en-US" dirty="0"/>
              <a:t>个不同的 </a:t>
            </a:r>
            <a:r>
              <a:rPr lang="en-US" altLang="zh-CN" dirty="0"/>
              <a:t>s</a:t>
            </a:r>
            <a:r>
              <a:rPr lang="zh-CN" altLang="en-US" dirty="0"/>
              <a:t>，</a:t>
            </a:r>
            <a:r>
              <a:rPr lang="en-US" altLang="zh-CN" dirty="0" err="1"/>
              <a:t>Tokitsukaze</a:t>
            </a:r>
            <a:r>
              <a:rPr lang="en-US" altLang="zh-CN" dirty="0"/>
              <a:t> </a:t>
            </a:r>
            <a:r>
              <a:rPr lang="zh-CN" altLang="en-US" dirty="0"/>
              <a:t>想知道所有 </a:t>
            </a:r>
            <a:r>
              <a:rPr lang="en-US" altLang="zh-CN" dirty="0"/>
              <a:t>2^p</a:t>
            </a:r>
            <a:r>
              <a:rPr lang="zh-CN" altLang="en-US" dirty="0"/>
              <a:t>个不同的 </a:t>
            </a:r>
            <a:r>
              <a:rPr lang="en-US" altLang="zh-CN" dirty="0"/>
              <a:t>s </a:t>
            </a:r>
            <a:r>
              <a:rPr lang="zh-CN" altLang="en-US" dirty="0"/>
              <a:t>对应的 </a:t>
            </a:r>
            <a:r>
              <a:rPr lang="en-US" altLang="zh-CN" dirty="0" err="1"/>
              <a:t>val</a:t>
            </a:r>
            <a:r>
              <a:rPr lang="en-US" altLang="zh-CN" dirty="0"/>
              <a:t>(s)</a:t>
            </a:r>
            <a:r>
              <a:rPr lang="zh-CN" altLang="en-US" dirty="0"/>
              <a:t>之和是多少。由于答案可能很大，请将答案对 </a:t>
            </a:r>
            <a:r>
              <a:rPr lang="en-US" altLang="zh-CN" dirty="0"/>
              <a:t>(10^9+7)</a:t>
            </a:r>
            <a:r>
              <a:rPr lang="zh-CN" altLang="en-US" dirty="0"/>
              <a:t>取模后输出。</a:t>
            </a:r>
            <a:endParaRPr lang="en-US" altLang="zh-CN" dirty="0"/>
          </a:p>
          <a:p>
            <a:pPr>
              <a:lnSpc>
                <a:spcPct val="120000"/>
              </a:lnSpc>
            </a:pPr>
            <a:r>
              <a:rPr lang="zh-CN" altLang="en-US" dirty="0"/>
              <a:t> </a:t>
            </a:r>
            <a:r>
              <a:rPr lang="en-US" altLang="zh-CN" dirty="0"/>
              <a:t>1≤n≤10</a:t>
            </a:r>
            <a:endParaRPr lang="zh-CN" altLang="en-US" dirty="0"/>
          </a:p>
        </p:txBody>
      </p:sp>
    </p:spTree>
    <p:extLst>
      <p:ext uri="{BB962C8B-B14F-4D97-AF65-F5344CB8AC3E}">
        <p14:creationId xmlns:p14="http://schemas.microsoft.com/office/powerpoint/2010/main" val="2221332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CEB6A8-F2BC-86FF-DF37-3395FCA77758}"/>
              </a:ext>
            </a:extLst>
          </p:cNvPr>
          <p:cNvSpPr>
            <a:spLocks noGrp="1"/>
          </p:cNvSpPr>
          <p:nvPr>
            <p:ph type="title"/>
          </p:nvPr>
        </p:nvSpPr>
        <p:spPr/>
        <p:txBody>
          <a:bodyPr/>
          <a:lstStyle/>
          <a:p>
            <a:r>
              <a:rPr lang="en-US" altLang="zh-CN" dirty="0"/>
              <a:t>C-</a:t>
            </a:r>
            <a:r>
              <a:rPr lang="en-US" altLang="zh-CN" dirty="0" err="1"/>
              <a:t>Tokitsukaze</a:t>
            </a:r>
            <a:r>
              <a:rPr lang="en-US" altLang="zh-CN" dirty="0"/>
              <a:t> and Balance String (hard)</a:t>
            </a:r>
            <a:endParaRPr lang="zh-CN" altLang="en-US" dirty="0"/>
          </a:p>
        </p:txBody>
      </p:sp>
      <p:sp>
        <p:nvSpPr>
          <p:cNvPr id="3" name="内容占位符 2">
            <a:extLst>
              <a:ext uri="{FF2B5EF4-FFF2-40B4-BE49-F238E27FC236}">
                <a16:creationId xmlns:a16="http://schemas.microsoft.com/office/drawing/2014/main" id="{C3533CDE-AF57-9AB8-83DB-2ACD4802E03C}"/>
              </a:ext>
            </a:extLst>
          </p:cNvPr>
          <p:cNvSpPr>
            <a:spLocks noGrp="1"/>
          </p:cNvSpPr>
          <p:nvPr>
            <p:ph idx="1"/>
          </p:nvPr>
        </p:nvSpPr>
        <p:spPr/>
        <p:txBody>
          <a:bodyPr/>
          <a:lstStyle/>
          <a:p>
            <a:r>
              <a:rPr lang="en-US" altLang="zh-CN" dirty="0"/>
              <a:t>n&lt;=2*10^5</a:t>
            </a:r>
            <a:endParaRPr lang="zh-CN" altLang="en-US" dirty="0"/>
          </a:p>
        </p:txBody>
      </p:sp>
    </p:spTree>
    <p:extLst>
      <p:ext uri="{BB962C8B-B14F-4D97-AF65-F5344CB8AC3E}">
        <p14:creationId xmlns:p14="http://schemas.microsoft.com/office/powerpoint/2010/main" val="233382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0E8029-7B55-6BC3-1E12-96BD7E10745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B73A917-73BC-BAF9-7626-7FCA93C8822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84FAE77-FE4E-2486-9EBF-DFCB5896E9B0}"/>
              </a:ext>
            </a:extLst>
          </p:cNvPr>
          <p:cNvPicPr>
            <a:picLocks noChangeAspect="1"/>
          </p:cNvPicPr>
          <p:nvPr/>
        </p:nvPicPr>
        <p:blipFill>
          <a:blip r:embed="rId2"/>
          <a:stretch>
            <a:fillRect/>
          </a:stretch>
        </p:blipFill>
        <p:spPr>
          <a:xfrm rot="16200000">
            <a:off x="2357623" y="-317486"/>
            <a:ext cx="6858001" cy="7492970"/>
          </a:xfrm>
          <a:prstGeom prst="rect">
            <a:avLst/>
          </a:prstGeom>
        </p:spPr>
      </p:pic>
    </p:spTree>
    <p:extLst>
      <p:ext uri="{BB962C8B-B14F-4D97-AF65-F5344CB8AC3E}">
        <p14:creationId xmlns:p14="http://schemas.microsoft.com/office/powerpoint/2010/main" val="32509343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3">
          <a:schemeClr val="accent5"/>
        </a:lnRef>
        <a:fillRef idx="0">
          <a:schemeClr val="accent5"/>
        </a:fillRef>
        <a:effectRef idx="2">
          <a:schemeClr val="accent5"/>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7609</TotalTime>
  <Words>2305</Words>
  <Application>Microsoft Office PowerPoint</Application>
  <PresentationFormat>宽屏</PresentationFormat>
  <Paragraphs>130</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system</vt:lpstr>
      <vt:lpstr>等线</vt:lpstr>
      <vt:lpstr>思源黑体 CN Medium</vt:lpstr>
      <vt:lpstr>思源黑体 CN Normal</vt:lpstr>
      <vt:lpstr>思源黑体 Normal</vt:lpstr>
      <vt:lpstr>Arial</vt:lpstr>
      <vt:lpstr>Cambria Math</vt:lpstr>
      <vt:lpstr>Office 主题​​</vt:lpstr>
      <vt:lpstr>2025牛客寒假集训营——第四场</vt:lpstr>
      <vt:lpstr>PowerPoint 演示文稿</vt:lpstr>
      <vt:lpstr>K-Tokitsukaze and Shawarma</vt:lpstr>
      <vt:lpstr>I-Tokitsukaze and Pajama Party</vt:lpstr>
      <vt:lpstr>E-Tokitsukaze and Dragon's Breath </vt:lpstr>
      <vt:lpstr>PowerPoint 演示文稿</vt:lpstr>
      <vt:lpstr>B-Tokitsukaze and Balance String (easy)</vt:lpstr>
      <vt:lpstr>C-Tokitsukaze and Balance String (hard)</vt:lpstr>
      <vt:lpstr>PowerPoint 演示文稿</vt:lpstr>
      <vt:lpstr>D-Tokitsukaze and Concatenate‌ Palindrome</vt:lpstr>
      <vt:lpstr>PowerPoint 演示文稿</vt:lpstr>
      <vt:lpstr>L-Tokitsukaze and XOR-Triangle</vt:lpstr>
      <vt:lpstr>PowerPoint 演示文稿</vt:lpstr>
      <vt:lpstr>PowerPoint 演示文稿</vt:lpstr>
      <vt:lpstr>A-Tokitsukaze and Absolute Expectation</vt:lpstr>
      <vt:lpstr>PowerPoint 演示文稿</vt:lpstr>
      <vt:lpstr>补充知识：乘法逆元</vt:lpstr>
      <vt:lpstr>逆元</vt:lpstr>
      <vt:lpstr>费马小定理</vt:lpstr>
      <vt:lpstr>J-Tokitsukaze and Recall</vt:lpstr>
      <vt:lpstr>PowerPoint 演示文稿</vt:lpstr>
      <vt:lpstr>PowerPoint 演示文稿</vt:lpstr>
      <vt:lpstr>PowerPoint 演示文稿</vt:lpstr>
      <vt:lpstr>F-Tokitsukaze and Kth Problem (easy)</vt:lpstr>
      <vt:lpstr>补充：第k大相关的一个题目</vt:lpstr>
      <vt:lpstr>第k大与第m大</vt:lpstr>
      <vt:lpstr>PowerPoint 演示文稿</vt:lpstr>
      <vt:lpstr>PowerPoint 演示文稿</vt:lpstr>
      <vt:lpstr>H-Tokitsukaze and Necklace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62812</dc:creator>
  <cp:lastModifiedBy>Siyu Deng</cp:lastModifiedBy>
  <cp:revision>377</cp:revision>
  <dcterms:created xsi:type="dcterms:W3CDTF">2022-11-07T03:06:08Z</dcterms:created>
  <dcterms:modified xsi:type="dcterms:W3CDTF">2025-02-07T06:03:29Z</dcterms:modified>
</cp:coreProperties>
</file>